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2" r:id="rId2"/>
    <p:sldId id="370" r:id="rId3"/>
    <p:sldId id="365" r:id="rId4"/>
    <p:sldId id="369" r:id="rId5"/>
    <p:sldId id="366" r:id="rId6"/>
    <p:sldId id="364" r:id="rId7"/>
    <p:sldId id="357" r:id="rId8"/>
    <p:sldId id="367" r:id="rId9"/>
    <p:sldId id="363" r:id="rId10"/>
    <p:sldId id="358" r:id="rId11"/>
    <p:sldId id="359" r:id="rId12"/>
    <p:sldId id="368" r:id="rId13"/>
    <p:sldId id="353" r:id="rId14"/>
    <p:sldId id="293" r:id="rId15"/>
    <p:sldId id="354" r:id="rId16"/>
    <p:sldId id="294" r:id="rId17"/>
    <p:sldId id="309" r:id="rId18"/>
    <p:sldId id="295" r:id="rId19"/>
    <p:sldId id="314" r:id="rId20"/>
    <p:sldId id="315" r:id="rId21"/>
    <p:sldId id="296" r:id="rId22"/>
    <p:sldId id="310" r:id="rId23"/>
    <p:sldId id="297" r:id="rId24"/>
    <p:sldId id="298" r:id="rId25"/>
    <p:sldId id="311" r:id="rId26"/>
    <p:sldId id="299" r:id="rId27"/>
    <p:sldId id="300" r:id="rId28"/>
    <p:sldId id="312" r:id="rId29"/>
    <p:sldId id="301" r:id="rId30"/>
    <p:sldId id="316" r:id="rId31"/>
    <p:sldId id="317" r:id="rId32"/>
    <p:sldId id="305" r:id="rId33"/>
    <p:sldId id="313" r:id="rId34"/>
    <p:sldId id="306" r:id="rId35"/>
    <p:sldId id="307" r:id="rId36"/>
    <p:sldId id="318" r:id="rId37"/>
    <p:sldId id="308" r:id="rId38"/>
    <p:sldId id="319" r:id="rId39"/>
    <p:sldId id="320" r:id="rId40"/>
    <p:sldId id="302" r:id="rId41"/>
    <p:sldId id="283" r:id="rId42"/>
    <p:sldId id="332" r:id="rId43"/>
    <p:sldId id="333" r:id="rId44"/>
    <p:sldId id="334" r:id="rId45"/>
    <p:sldId id="335" r:id="rId46"/>
    <p:sldId id="336" r:id="rId47"/>
    <p:sldId id="337" r:id="rId48"/>
    <p:sldId id="338" r:id="rId49"/>
    <p:sldId id="339" r:id="rId50"/>
    <p:sldId id="340" r:id="rId51"/>
    <p:sldId id="341" r:id="rId52"/>
    <p:sldId id="342" r:id="rId53"/>
    <p:sldId id="343" r:id="rId54"/>
    <p:sldId id="344" r:id="rId55"/>
    <p:sldId id="345" r:id="rId56"/>
    <p:sldId id="346" r:id="rId57"/>
    <p:sldId id="347" r:id="rId58"/>
    <p:sldId id="348" r:id="rId59"/>
    <p:sldId id="349" r:id="rId60"/>
    <p:sldId id="350" r:id="rId61"/>
    <p:sldId id="256" r:id="rId62"/>
    <p:sldId id="257" r:id="rId63"/>
    <p:sldId id="261" r:id="rId64"/>
    <p:sldId id="268" r:id="rId65"/>
    <p:sldId id="269" r:id="rId66"/>
    <p:sldId id="265" r:id="rId67"/>
    <p:sldId id="262" r:id="rId68"/>
    <p:sldId id="270" r:id="rId69"/>
    <p:sldId id="271" r:id="rId70"/>
    <p:sldId id="266" r:id="rId71"/>
    <p:sldId id="263" r:id="rId72"/>
    <p:sldId id="272" r:id="rId73"/>
    <p:sldId id="267" r:id="rId74"/>
    <p:sldId id="264" r:id="rId75"/>
    <p:sldId id="351"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FF66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251" autoAdjust="0"/>
    <p:restoredTop sz="94660"/>
  </p:normalViewPr>
  <p:slideViewPr>
    <p:cSldViewPr snapToGrid="0">
      <p:cViewPr varScale="1">
        <p:scale>
          <a:sx n="75" d="100"/>
          <a:sy n="75" d="100"/>
        </p:scale>
        <p:origin x="1286" y="28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D31E7-DE5A-4395-86BD-4C86661D5A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733DD30-6E83-41D3-8A07-6C439180CC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0A8D93C-C02B-4C99-BE90-CF60923F2713}"/>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5" name="Footer Placeholder 4">
            <a:extLst>
              <a:ext uri="{FF2B5EF4-FFF2-40B4-BE49-F238E27FC236}">
                <a16:creationId xmlns:a16="http://schemas.microsoft.com/office/drawing/2014/main" id="{BB7CB3F2-5BD6-419A-BC43-667E029DC58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79FC2A-6199-4686-9D1C-F127C8373416}"/>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2577288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8773B-313F-4091-B552-17E051B496B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016CECE-3AB2-4D22-B328-D3DE20C1F79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8B81C-5482-464B-BF9D-5CAA1102F0E7}"/>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5" name="Footer Placeholder 4">
            <a:extLst>
              <a:ext uri="{FF2B5EF4-FFF2-40B4-BE49-F238E27FC236}">
                <a16:creationId xmlns:a16="http://schemas.microsoft.com/office/drawing/2014/main" id="{B711AFB5-5AC0-4EA6-A127-BB9D3A635C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C4F671-2EB9-484C-A4A8-5F518E771992}"/>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663098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73D42C-C362-4341-BC5C-F9848C5BE9D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68E4ED3-EA9F-4E6C-A947-32EF6FCD2D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2D41E3-AE08-4616-A6AF-654009BD06B5}"/>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5" name="Footer Placeholder 4">
            <a:extLst>
              <a:ext uri="{FF2B5EF4-FFF2-40B4-BE49-F238E27FC236}">
                <a16:creationId xmlns:a16="http://schemas.microsoft.com/office/drawing/2014/main" id="{6B85B004-56E0-49B4-ADCD-886DC1D47CF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EA9FCDF-4FB4-4416-9CC7-8B71C5328E16}"/>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213912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BC642-5C08-4224-B3EA-C8A14CBA7F1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AB4E38F-DA16-4CCA-BE3B-DCCFB715B4A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26931C-1203-488C-B165-1277F6A99001}"/>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5" name="Footer Placeholder 4">
            <a:extLst>
              <a:ext uri="{FF2B5EF4-FFF2-40B4-BE49-F238E27FC236}">
                <a16:creationId xmlns:a16="http://schemas.microsoft.com/office/drawing/2014/main" id="{20ED9F8B-A68D-4B58-A87C-D932282E73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D3ACC51-0C00-451D-9661-4978CF945C75}"/>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2981957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B0D356-D6D5-44B6-88CE-048B07DFCF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9C1D84-6852-4231-B580-0E16A56976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EE40D4-0222-4FE3-BA75-4F78E8079F20}"/>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5" name="Footer Placeholder 4">
            <a:extLst>
              <a:ext uri="{FF2B5EF4-FFF2-40B4-BE49-F238E27FC236}">
                <a16:creationId xmlns:a16="http://schemas.microsoft.com/office/drawing/2014/main" id="{CA94FD9F-FBAB-49CC-9E59-2B1BDA2562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986056-634F-41A7-A93B-1D7976E26B60}"/>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1526784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59837-7F88-4245-A1B5-6C84FA772FC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AC8DE8D-B23F-4654-A507-B709FED014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F71B622-4FBF-4A72-AF94-D21A2E1593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B2D4CBD-FB44-4F4A-8BDE-B55171668C7D}"/>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6" name="Footer Placeholder 5">
            <a:extLst>
              <a:ext uri="{FF2B5EF4-FFF2-40B4-BE49-F238E27FC236}">
                <a16:creationId xmlns:a16="http://schemas.microsoft.com/office/drawing/2014/main" id="{6EC66CD5-4705-4C90-893C-EC9DFBDDA0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F2C3DC-A539-4761-B075-E93E0AC10BF8}"/>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3038677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6BF9E8-024D-42A4-B22E-203971536FF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91566B-9D12-4DC9-83D4-E93FDBCE93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B43B7E-CF3C-4112-9A25-473F0E64B53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F03F2F2-6F8E-4C87-A81B-1DD8F7D90E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680DD5-2F32-4A1B-882C-C648605D08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45D4B74-69A0-419A-A400-C98A6812263C}"/>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8" name="Footer Placeholder 7">
            <a:extLst>
              <a:ext uri="{FF2B5EF4-FFF2-40B4-BE49-F238E27FC236}">
                <a16:creationId xmlns:a16="http://schemas.microsoft.com/office/drawing/2014/main" id="{A096C1EF-2AAB-41BE-9AB5-AC1318B4CA8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5DDEC3B-DDE3-4FA4-BF9F-F0F8F858AD2B}"/>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2045776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3DAF8-09F2-4D1D-A137-1AE27D58D4A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8C75945-2CF7-4754-ACA8-5F7D9F29B95C}"/>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4" name="Footer Placeholder 3">
            <a:extLst>
              <a:ext uri="{FF2B5EF4-FFF2-40B4-BE49-F238E27FC236}">
                <a16:creationId xmlns:a16="http://schemas.microsoft.com/office/drawing/2014/main" id="{65F7DAFA-34C2-4E5D-8896-537BF5577F5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C5F595D-0E65-4213-B30E-61B091B6B892}"/>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4133211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2DC7D0-EAB2-4FD9-BF24-F070CE16A6E5}"/>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3" name="Footer Placeholder 2">
            <a:extLst>
              <a:ext uri="{FF2B5EF4-FFF2-40B4-BE49-F238E27FC236}">
                <a16:creationId xmlns:a16="http://schemas.microsoft.com/office/drawing/2014/main" id="{05E0B4A9-EEB4-4F6E-8A6C-D6C00C0AF4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BC6C7A4-2B77-4F54-A15B-85B449ADA113}"/>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2456333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AD49-B194-4A20-BBF0-CC6D71B3F2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9ADC2C3-A2EE-4CD8-BDD2-B67B662151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17AE4A4-02C8-4451-B1F8-CE24A36848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06E5D2E-674F-4378-9834-6D8712C398C4}"/>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6" name="Footer Placeholder 5">
            <a:extLst>
              <a:ext uri="{FF2B5EF4-FFF2-40B4-BE49-F238E27FC236}">
                <a16:creationId xmlns:a16="http://schemas.microsoft.com/office/drawing/2014/main" id="{041C88D8-6836-4978-935C-CA41039601B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594287-0895-416C-9CA9-ECE9217080DA}"/>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516480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81A0C-1C51-44CC-AF67-BAE063F749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80FBE7F-9F38-4FDC-9972-CC509E871D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3F3D6A9-1018-40B7-BED5-D3C1C6281B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E7BA2F-578D-4CAE-9F19-7752F94E1027}"/>
              </a:ext>
            </a:extLst>
          </p:cNvPr>
          <p:cNvSpPr>
            <a:spLocks noGrp="1"/>
          </p:cNvSpPr>
          <p:nvPr>
            <p:ph type="dt" sz="half" idx="10"/>
          </p:nvPr>
        </p:nvSpPr>
        <p:spPr/>
        <p:txBody>
          <a:bodyPr/>
          <a:lstStyle/>
          <a:p>
            <a:fld id="{F14F8F5E-EA1F-4C4C-B8E9-55EC03A728F1}" type="datetimeFigureOut">
              <a:rPr lang="en-GB" smtClean="0"/>
              <a:t>29/06/2025</a:t>
            </a:fld>
            <a:endParaRPr lang="en-GB"/>
          </a:p>
        </p:txBody>
      </p:sp>
      <p:sp>
        <p:nvSpPr>
          <p:cNvPr id="6" name="Footer Placeholder 5">
            <a:extLst>
              <a:ext uri="{FF2B5EF4-FFF2-40B4-BE49-F238E27FC236}">
                <a16:creationId xmlns:a16="http://schemas.microsoft.com/office/drawing/2014/main" id="{ADD1882D-A89A-4B46-BFDE-D0539464FA0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24AEC27-2ACF-475E-B197-E7B53A3C6677}"/>
              </a:ext>
            </a:extLst>
          </p:cNvPr>
          <p:cNvSpPr>
            <a:spLocks noGrp="1"/>
          </p:cNvSpPr>
          <p:nvPr>
            <p:ph type="sldNum" sz="quarter" idx="12"/>
          </p:nvPr>
        </p:nvSpPr>
        <p:spPr/>
        <p:txBody>
          <a:bodyPr/>
          <a:lstStyle/>
          <a:p>
            <a:fld id="{AE55DB63-9D33-4E0C-84B9-8EB22D196F50}" type="slidenum">
              <a:rPr lang="en-GB" smtClean="0"/>
              <a:t>‹#›</a:t>
            </a:fld>
            <a:endParaRPr lang="en-GB"/>
          </a:p>
        </p:txBody>
      </p:sp>
    </p:spTree>
    <p:extLst>
      <p:ext uri="{BB962C8B-B14F-4D97-AF65-F5344CB8AC3E}">
        <p14:creationId xmlns:p14="http://schemas.microsoft.com/office/powerpoint/2010/main" val="2394109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CCA78A-8658-47C0-91F0-8252909625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21706F-DC1A-4A98-AE66-F881B56417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154D2C-10F7-4B7B-BEEC-47B59D300B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F8F5E-EA1F-4C4C-B8E9-55EC03A728F1}" type="datetimeFigureOut">
              <a:rPr lang="en-GB" smtClean="0"/>
              <a:t>29/06/2025</a:t>
            </a:fld>
            <a:endParaRPr lang="en-GB"/>
          </a:p>
        </p:txBody>
      </p:sp>
      <p:sp>
        <p:nvSpPr>
          <p:cNvPr id="5" name="Footer Placeholder 4">
            <a:extLst>
              <a:ext uri="{FF2B5EF4-FFF2-40B4-BE49-F238E27FC236}">
                <a16:creationId xmlns:a16="http://schemas.microsoft.com/office/drawing/2014/main" id="{F79C226F-C417-4CF5-8FE1-3373B0D0B7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E12853D-465C-4D62-81C8-413C8B3318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55DB63-9D33-4E0C-84B9-8EB22D196F50}" type="slidenum">
              <a:rPr lang="en-GB" smtClean="0"/>
              <a:t>‹#›</a:t>
            </a:fld>
            <a:endParaRPr lang="en-GB"/>
          </a:p>
        </p:txBody>
      </p:sp>
    </p:spTree>
    <p:extLst>
      <p:ext uri="{BB962C8B-B14F-4D97-AF65-F5344CB8AC3E}">
        <p14:creationId xmlns:p14="http://schemas.microsoft.com/office/powerpoint/2010/main" val="6980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www.schoot.co.uk/"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tl-tere.org/" TargetMode="External"/><Relationship Id="rId2" Type="http://schemas.openxmlformats.org/officeDocument/2006/relationships/hyperlink" Target="https://mcusercontent.com/14365d22b0bbe2b18ea47a4a1/files/5878a785-913e-fd3a-cb2a-d79ed2364c10/13.23_Attachment_To_know_You_more_clearly_RED.pdf"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hyperlink" Target="https://educationendowmentfoundation.org.uk/tools/guidance-reports/metacognition-and-self-regulated-learning/#recommendation-1"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tl-tere.org/" TargetMode="External"/><Relationship Id="rId2" Type="http://schemas.openxmlformats.org/officeDocument/2006/relationships/hyperlink" Target="https://mcusercontent.com/14365d22b0bbe2b18ea47a4a1/files/5878a785-913e-fd3a-cb2a-d79ed2364c10/13.23_Attachment_To_know_You_more_clearly_RED.pdf"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3061" cy="686920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3"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8"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9"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1"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2"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3"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5"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7"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1"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 name="Title 1">
            <a:extLst>
              <a:ext uri="{FF2B5EF4-FFF2-40B4-BE49-F238E27FC236}">
                <a16:creationId xmlns:a16="http://schemas.microsoft.com/office/drawing/2014/main" id="{DACA34D4-8E1E-42B7-9FDF-AFFC249EBD79}"/>
              </a:ext>
            </a:extLst>
          </p:cNvPr>
          <p:cNvSpPr>
            <a:spLocks noGrp="1"/>
          </p:cNvSpPr>
          <p:nvPr>
            <p:ph type="ctrTitle"/>
          </p:nvPr>
        </p:nvSpPr>
        <p:spPr>
          <a:xfrm>
            <a:off x="3580611" y="5201097"/>
            <a:ext cx="8629159" cy="1098401"/>
          </a:xfrm>
        </p:spPr>
        <p:txBody>
          <a:bodyPr anchor="ctr">
            <a:noAutofit/>
          </a:bodyPr>
          <a:lstStyle/>
          <a:p>
            <a:r>
              <a:rPr lang="en-GB" sz="3000" b="1" dirty="0">
                <a:solidFill>
                  <a:schemeClr val="bg1"/>
                </a:solidFill>
                <a:latin typeface="Georgia" panose="02040502050405020303" pitchFamily="18" charset="0"/>
              </a:rPr>
              <a:t>School Improvement &amp; Development Plans</a:t>
            </a:r>
            <a:br>
              <a:rPr lang="en-GB" sz="3000" b="1" dirty="0">
                <a:solidFill>
                  <a:schemeClr val="bg1"/>
                </a:solidFill>
                <a:latin typeface="Georgia" panose="02040502050405020303" pitchFamily="18" charset="0"/>
              </a:rPr>
            </a:br>
            <a:r>
              <a:rPr lang="en-GB" sz="3000" b="1" dirty="0">
                <a:solidFill>
                  <a:schemeClr val="bg1"/>
                </a:solidFill>
                <a:latin typeface="Georgia" panose="02040502050405020303" pitchFamily="18" charset="0"/>
              </a:rPr>
              <a:t>2020-2025</a:t>
            </a:r>
          </a:p>
        </p:txBody>
      </p:sp>
      <p:sp>
        <p:nvSpPr>
          <p:cNvPr id="33" name="Freeform: Shape 32">
            <a:extLst>
              <a:ext uri="{FF2B5EF4-FFF2-40B4-BE49-F238E27FC236}">
                <a16:creationId xmlns:a16="http://schemas.microsoft.com/office/drawing/2014/main" id="{A7795DFA-888F-47E2-B44E-DE1D3B3E4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058957"/>
          </a:xfrm>
          <a:custGeom>
            <a:avLst/>
            <a:gdLst>
              <a:gd name="connsiteX0" fmla="*/ 0 w 12192000"/>
              <a:gd name="connsiteY0" fmla="*/ 0 h 5058957"/>
              <a:gd name="connsiteX1" fmla="*/ 12192000 w 12192000"/>
              <a:gd name="connsiteY1" fmla="*/ 0 h 5058957"/>
              <a:gd name="connsiteX2" fmla="*/ 12192000 w 12192000"/>
              <a:gd name="connsiteY2" fmla="*/ 259692 h 5058957"/>
              <a:gd name="connsiteX3" fmla="*/ 12192000 w 12192000"/>
              <a:gd name="connsiteY3" fmla="*/ 3542069 h 5058957"/>
              <a:gd name="connsiteX4" fmla="*/ 12192000 w 12192000"/>
              <a:gd name="connsiteY4" fmla="*/ 3734194 h 5058957"/>
              <a:gd name="connsiteX5" fmla="*/ 12192000 w 12192000"/>
              <a:gd name="connsiteY5" fmla="*/ 4710012 h 5058957"/>
              <a:gd name="connsiteX6" fmla="*/ 12113803 w 12192000"/>
              <a:gd name="connsiteY6" fmla="*/ 4718295 h 5058957"/>
              <a:gd name="connsiteX7" fmla="*/ 6753597 w 12192000"/>
              <a:gd name="connsiteY7" fmla="*/ 5041852 h 5058957"/>
              <a:gd name="connsiteX8" fmla="*/ 400746 w 12192000"/>
              <a:gd name="connsiteY8" fmla="*/ 4870509 h 5058957"/>
              <a:gd name="connsiteX9" fmla="*/ 0 w 12192000"/>
              <a:gd name="connsiteY9" fmla="*/ 4833533 h 5058957"/>
              <a:gd name="connsiteX10" fmla="*/ 0 w 12192000"/>
              <a:gd name="connsiteY10" fmla="*/ 3734194 h 5058957"/>
              <a:gd name="connsiteX11" fmla="*/ 0 w 12192000"/>
              <a:gd name="connsiteY11" fmla="*/ 3542069 h 5058957"/>
              <a:gd name="connsiteX12" fmla="*/ 0 w 12192000"/>
              <a:gd name="connsiteY12" fmla="*/ 259692 h 505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5058957">
                <a:moveTo>
                  <a:pt x="0" y="0"/>
                </a:moveTo>
                <a:lnTo>
                  <a:pt x="12192000" y="0"/>
                </a:lnTo>
                <a:lnTo>
                  <a:pt x="12192000" y="259692"/>
                </a:lnTo>
                <a:lnTo>
                  <a:pt x="12192000" y="3542069"/>
                </a:lnTo>
                <a:lnTo>
                  <a:pt x="12192000" y="3734194"/>
                </a:lnTo>
                <a:lnTo>
                  <a:pt x="12192000" y="4710012"/>
                </a:lnTo>
                <a:lnTo>
                  <a:pt x="12113803" y="4718295"/>
                </a:lnTo>
                <a:cubicBezTo>
                  <a:pt x="10139508" y="4916244"/>
                  <a:pt x="8237152" y="5009247"/>
                  <a:pt x="6753597" y="5041852"/>
                </a:cubicBezTo>
                <a:cubicBezTo>
                  <a:pt x="4940362" y="5081701"/>
                  <a:pt x="2657278" y="5062371"/>
                  <a:pt x="400746" y="4870509"/>
                </a:cubicBezTo>
                <a:lnTo>
                  <a:pt x="0" y="4833533"/>
                </a:lnTo>
                <a:lnTo>
                  <a:pt x="0" y="3734194"/>
                </a:lnTo>
                <a:lnTo>
                  <a:pt x="0" y="3542069"/>
                </a:lnTo>
                <a:lnTo>
                  <a:pt x="0" y="259692"/>
                </a:lnTo>
                <a:close/>
              </a:path>
            </a:pathLst>
          </a:custGeom>
          <a:solidFill>
            <a:schemeClr val="bg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Text&#10;&#10;Description automatically generated">
            <a:extLst>
              <a:ext uri="{FF2B5EF4-FFF2-40B4-BE49-F238E27FC236}">
                <a16:creationId xmlns:a16="http://schemas.microsoft.com/office/drawing/2014/main" id="{8479DBD0-DDB8-4B09-9598-DA587B4B5E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781588"/>
            <a:ext cx="10914060" cy="1555251"/>
          </a:xfrm>
          <a:prstGeom prst="rect">
            <a:avLst/>
          </a:prstGeom>
        </p:spPr>
      </p:pic>
      <p:pic>
        <p:nvPicPr>
          <p:cNvPr id="32" name="x_263F846B-79FF-4B1B-931F-775CFDCD2E91">
            <a:extLst>
              <a:ext uri="{FF2B5EF4-FFF2-40B4-BE49-F238E27FC236}">
                <a16:creationId xmlns:a16="http://schemas.microsoft.com/office/drawing/2014/main" id="{0992FA39-2B4D-4954-BE06-1E4B6627FCF0}"/>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52667" y="4194364"/>
            <a:ext cx="3376443" cy="238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56127" y="211959"/>
            <a:ext cx="461115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Last RAG rated: </a:t>
            </a:r>
            <a:r>
              <a:rPr lang="en-GB" b="1" dirty="0">
                <a:solidFill>
                  <a:srgbClr val="990000"/>
                </a:solidFill>
                <a:latin typeface="Georgia" panose="02040502050405020303" pitchFamily="18" charset="0"/>
              </a:rPr>
              <a:t>2</a:t>
            </a:r>
            <a:r>
              <a:rPr lang="en-GB" b="1" baseline="30000" dirty="0">
                <a:solidFill>
                  <a:srgbClr val="990000"/>
                </a:solidFill>
                <a:latin typeface="Georgia" panose="02040502050405020303" pitchFamily="18" charset="0"/>
              </a:rPr>
              <a:t>nd</a:t>
            </a:r>
            <a:r>
              <a:rPr lang="en-GB" b="1" dirty="0">
                <a:solidFill>
                  <a:srgbClr val="990000"/>
                </a:solidFill>
                <a:latin typeface="Georgia" panose="02040502050405020303" pitchFamily="18" charset="0"/>
              </a:rPr>
              <a:t> June </a:t>
            </a:r>
            <a:r>
              <a:rPr kumimoji="0" lang="en-GB" sz="1800" b="1"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2025</a:t>
            </a:r>
          </a:p>
        </p:txBody>
      </p:sp>
    </p:spTree>
    <p:extLst>
      <p:ext uri="{BB962C8B-B14F-4D97-AF65-F5344CB8AC3E}">
        <p14:creationId xmlns:p14="http://schemas.microsoft.com/office/powerpoint/2010/main" val="238642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A9ACB-4607-76EF-4AE7-8529351B27DF}"/>
            </a:ext>
          </a:extLst>
        </p:cNvPr>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182ACFB-E7EB-5E08-7D1F-9A9A2F130EAC}"/>
              </a:ext>
            </a:extLst>
          </p:cNvPr>
          <p:cNvGraphicFramePr>
            <a:graphicFrameLocks noGrp="1"/>
          </p:cNvGraphicFramePr>
          <p:nvPr>
            <p:extLst>
              <p:ext uri="{D42A27DB-BD31-4B8C-83A1-F6EECF244321}">
                <p14:modId xmlns:p14="http://schemas.microsoft.com/office/powerpoint/2010/main" val="1944312393"/>
              </p:ext>
            </p:extLst>
          </p:nvPr>
        </p:nvGraphicFramePr>
        <p:xfrm>
          <a:off x="494522" y="346442"/>
          <a:ext cx="11299372" cy="8075416"/>
        </p:xfrm>
        <a:graphic>
          <a:graphicData uri="http://schemas.openxmlformats.org/drawingml/2006/table">
            <a:tbl>
              <a:tblPr firstRow="1" bandRow="1">
                <a:tableStyleId>{F5AB1C69-6EDB-4FF4-983F-18BD219EF322}</a:tableStyleId>
              </a:tblPr>
              <a:tblGrid>
                <a:gridCol w="1315990">
                  <a:extLst>
                    <a:ext uri="{9D8B030D-6E8A-4147-A177-3AD203B41FA5}">
                      <a16:colId xmlns:a16="http://schemas.microsoft.com/office/drawing/2014/main" val="3176251353"/>
                    </a:ext>
                  </a:extLst>
                </a:gridCol>
                <a:gridCol w="7882128">
                  <a:extLst>
                    <a:ext uri="{9D8B030D-6E8A-4147-A177-3AD203B41FA5}">
                      <a16:colId xmlns:a16="http://schemas.microsoft.com/office/drawing/2014/main" val="3871744346"/>
                    </a:ext>
                  </a:extLst>
                </a:gridCol>
                <a:gridCol w="722376">
                  <a:extLst>
                    <a:ext uri="{9D8B030D-6E8A-4147-A177-3AD203B41FA5}">
                      <a16:colId xmlns:a16="http://schemas.microsoft.com/office/drawing/2014/main" val="864314734"/>
                    </a:ext>
                  </a:extLst>
                </a:gridCol>
                <a:gridCol w="1378878">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Catholic identity</a:t>
                      </a:r>
                    </a:p>
                  </a:txBody>
                  <a:tcPr/>
                </a:tc>
                <a:tc>
                  <a:txBody>
                    <a:bodyPr/>
                    <a:lstStyle/>
                    <a:p>
                      <a:r>
                        <a:rPr lang="en-GB" sz="2000" dirty="0">
                          <a:latin typeface="Georgia" panose="02040502050405020303" pitchFamily="18" charset="0"/>
                        </a:rPr>
                        <a:t>Target Areas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rPr>
                        <a:t>Collective Worship</a:t>
                      </a:r>
                    </a:p>
                  </a:txBody>
                  <a:tcPr/>
                </a:tc>
                <a:tc>
                  <a:txBody>
                    <a:bodyPr/>
                    <a:lstStyle/>
                    <a:p>
                      <a:r>
                        <a:rPr lang="en-US" sz="1100" b="1" i="1" kern="1200" dirty="0">
                          <a:solidFill>
                            <a:srgbClr val="990000"/>
                          </a:solidFill>
                          <a:effectLst/>
                          <a:latin typeface="Georgia" panose="02040502050405020303" pitchFamily="18" charset="0"/>
                          <a:ea typeface="+mn-ea"/>
                          <a:cs typeface="+mn-cs"/>
                        </a:rPr>
                        <a:t>Pupil outcomes: how well pupils participate in and respond to the schools’ collective worship</a:t>
                      </a:r>
                      <a:endParaRPr lang="en-GB" sz="1100" b="1"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The experiences of prayer and liturgy provided by the school </a:t>
                      </a:r>
                      <a:r>
                        <a:rPr lang="en-US" sz="1100" b="1" kern="1200" dirty="0">
                          <a:solidFill>
                            <a:srgbClr val="00B050"/>
                          </a:solidFill>
                          <a:effectLst/>
                          <a:latin typeface="Georgia" panose="02040502050405020303" pitchFamily="18" charset="0"/>
                          <a:ea typeface="+mn-ea"/>
                          <a:cs typeface="+mn-cs"/>
                        </a:rPr>
                        <a:t>engage pupils deeply and lead them to full, active and conscious participation. </a:t>
                      </a:r>
                      <a:r>
                        <a:rPr lang="en-US" sz="1100" kern="1200" dirty="0">
                          <a:solidFill>
                            <a:srgbClr val="00B050"/>
                          </a:solidFill>
                          <a:effectLst/>
                          <a:latin typeface="Georgia" panose="02040502050405020303" pitchFamily="18" charset="0"/>
                          <a:ea typeface="+mn-ea"/>
                          <a:cs typeface="+mn-cs"/>
                        </a:rPr>
                        <a:t>Pupils demonstrate this by, for example, the quality of prayerful silence, their attentiveness and response to prayer and liturgy, and their engagement in communal singing. To continue SLA with Diocese school singing </a:t>
                      </a:r>
                      <a:r>
                        <a:rPr lang="en-US" sz="1100" kern="1200" dirty="0" err="1">
                          <a:solidFill>
                            <a:srgbClr val="00B050"/>
                          </a:solidFill>
                          <a:effectLst/>
                          <a:latin typeface="Georgia" panose="02040502050405020303" pitchFamily="18" charset="0"/>
                          <a:ea typeface="+mn-ea"/>
                          <a:cs typeface="+mn-cs"/>
                        </a:rPr>
                        <a:t>programme</a:t>
                      </a:r>
                      <a:r>
                        <a:rPr lang="en-US" sz="1100" kern="1200" dirty="0">
                          <a:solidFill>
                            <a:srgbClr val="00B050"/>
                          </a:solidFill>
                          <a:effectLst/>
                          <a:latin typeface="Georgia" panose="02040502050405020303" pitchFamily="18" charset="0"/>
                          <a:ea typeface="+mn-ea"/>
                          <a:cs typeface="+mn-cs"/>
                        </a:rPr>
                        <a:t> and engage in outreach – singing in choir at St Terese of Lisieux relics @ Salford Cathedral. Introduce Class </a:t>
                      </a:r>
                      <a:r>
                        <a:rPr lang="en-US" sz="1100" kern="1200" dirty="0" err="1">
                          <a:solidFill>
                            <a:srgbClr val="00B050"/>
                          </a:solidFill>
                          <a:effectLst/>
                          <a:latin typeface="Georgia" panose="02040502050405020303" pitchFamily="18" charset="0"/>
                          <a:ea typeface="+mn-ea"/>
                          <a:cs typeface="+mn-cs"/>
                        </a:rPr>
                        <a:t>CoW</a:t>
                      </a:r>
                      <a:r>
                        <a:rPr lang="en-US" sz="1100" kern="1200" dirty="0">
                          <a:solidFill>
                            <a:srgbClr val="00B050"/>
                          </a:solidFill>
                          <a:effectLst/>
                          <a:latin typeface="Georgia" panose="02040502050405020303" pitchFamily="18" charset="0"/>
                          <a:ea typeface="+mn-ea"/>
                          <a:cs typeface="+mn-cs"/>
                        </a:rPr>
                        <a:t> books as both record and accountability measure for classes to plan, deliver and evaluate </a:t>
                      </a:r>
                      <a:r>
                        <a:rPr lang="en-US" sz="1100" kern="1200" dirty="0" err="1">
                          <a:solidFill>
                            <a:srgbClr val="00B050"/>
                          </a:solidFill>
                          <a:effectLst/>
                          <a:latin typeface="Georgia" panose="02040502050405020303" pitchFamily="18" charset="0"/>
                          <a:ea typeface="+mn-ea"/>
                          <a:cs typeface="+mn-cs"/>
                        </a:rPr>
                        <a:t>CoW</a:t>
                      </a:r>
                      <a:r>
                        <a:rPr lang="en-US" sz="1100" kern="1200" dirty="0">
                          <a:solidFill>
                            <a:srgbClr val="00B050"/>
                          </a:solidFill>
                          <a:effectLst/>
                          <a:latin typeface="Georgia" panose="02040502050405020303" pitchFamily="18" charset="0"/>
                          <a:ea typeface="+mn-ea"/>
                          <a:cs typeface="+mn-cs"/>
                        </a:rPr>
                        <a:t>.</a:t>
                      </a:r>
                      <a:endParaRPr lang="en-GB" sz="1100" kern="1200" dirty="0">
                        <a:solidFill>
                          <a:srgbClr val="00B05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Appropriate to their age and capacity, pupils have a </a:t>
                      </a:r>
                      <a:r>
                        <a:rPr lang="en-US" sz="1100" b="1" kern="1200" dirty="0">
                          <a:solidFill>
                            <a:srgbClr val="00B050"/>
                          </a:solidFill>
                          <a:effectLst/>
                          <a:latin typeface="Georgia" panose="02040502050405020303" pitchFamily="18" charset="0"/>
                          <a:ea typeface="+mn-ea"/>
                          <a:cs typeface="+mn-cs"/>
                        </a:rPr>
                        <a:t>detailed understanding </a:t>
                      </a:r>
                      <a:r>
                        <a:rPr lang="en-US" sz="1100" kern="1200" dirty="0">
                          <a:solidFill>
                            <a:srgbClr val="00B050"/>
                          </a:solidFill>
                          <a:effectLst/>
                          <a:latin typeface="Georgia" panose="02040502050405020303" pitchFamily="18" charset="0"/>
                          <a:ea typeface="+mn-ea"/>
                          <a:cs typeface="+mn-cs"/>
                        </a:rPr>
                        <a:t>of the wide variety of ways of praying that are part of the Catholic tradition. Expand 4 part format, including CPD from M10M and 10:10. Diocesan RE innovator training – to initially use planning cards. Expand to breadth of prayer types, including </a:t>
                      </a:r>
                      <a:r>
                        <a:rPr lang="en-US" sz="1100" kern="1200" dirty="0" err="1">
                          <a:solidFill>
                            <a:srgbClr val="00B050"/>
                          </a:solidFill>
                          <a:effectLst/>
                          <a:latin typeface="Georgia" panose="02040502050405020303" pitchFamily="18" charset="0"/>
                          <a:ea typeface="+mn-ea"/>
                          <a:cs typeface="+mn-cs"/>
                        </a:rPr>
                        <a:t>visio</a:t>
                      </a:r>
                      <a:r>
                        <a:rPr lang="en-US" sz="1100" kern="1200" dirty="0">
                          <a:solidFill>
                            <a:srgbClr val="00B050"/>
                          </a:solidFill>
                          <a:effectLst/>
                          <a:latin typeface="Georgia" panose="02040502050405020303" pitchFamily="18" charset="0"/>
                          <a:ea typeface="+mn-ea"/>
                          <a:cs typeface="+mn-cs"/>
                        </a:rPr>
                        <a:t> </a:t>
                      </a:r>
                      <a:r>
                        <a:rPr lang="en-US" sz="1100" kern="1200" dirty="0" err="1">
                          <a:solidFill>
                            <a:srgbClr val="00B050"/>
                          </a:solidFill>
                          <a:effectLst/>
                          <a:latin typeface="Georgia" panose="02040502050405020303" pitchFamily="18" charset="0"/>
                          <a:ea typeface="+mn-ea"/>
                          <a:cs typeface="+mn-cs"/>
                        </a:rPr>
                        <a:t>divina</a:t>
                      </a:r>
                      <a:r>
                        <a:rPr lang="en-US" sz="1100" kern="1200" dirty="0">
                          <a:solidFill>
                            <a:srgbClr val="00B050"/>
                          </a:solidFill>
                          <a:effectLst/>
                          <a:latin typeface="Georgia" panose="02040502050405020303" pitchFamily="18" charset="0"/>
                          <a:ea typeface="+mn-ea"/>
                          <a:cs typeface="+mn-cs"/>
                        </a:rPr>
                        <a:t>. Appointment of Lay chaplain to impact upon pupil practice.</a:t>
                      </a:r>
                      <a:endParaRPr lang="en-GB" sz="1100" kern="1200" dirty="0">
                        <a:solidFill>
                          <a:srgbClr val="00B05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b="1" kern="1200" dirty="0">
                          <a:solidFill>
                            <a:srgbClr val="00B050"/>
                          </a:solidFill>
                          <a:effectLst/>
                          <a:latin typeface="Georgia" panose="02040502050405020303" pitchFamily="18" charset="0"/>
                          <a:ea typeface="+mn-ea"/>
                          <a:cs typeface="+mn-cs"/>
                        </a:rPr>
                        <a:t>Pupils work collaboratively with others, such as teachers, other pupils and chaplains to prepare creative and well-constructed experiences of prayer and liturgy. Due to the school’s provision of liturgical formation for its pupils, they can undertake liturgical ministries with confidence, understanding and skill. Pupils have a developed capacity for evaluating the quality of the prayer and liturgy they have planned and can identify how to improve next time. </a:t>
                      </a:r>
                      <a:r>
                        <a:rPr lang="en-US" sz="1100" b="0" kern="1200" dirty="0">
                          <a:solidFill>
                            <a:srgbClr val="00B050"/>
                          </a:solidFill>
                          <a:effectLst/>
                          <a:latin typeface="Georgia" panose="02040502050405020303" pitchFamily="18" charset="0"/>
                          <a:ea typeface="+mn-ea"/>
                          <a:cs typeface="+mn-cs"/>
                        </a:rPr>
                        <a:t>Full review of ministry roles in school and accountability – introduce action plans and reports to governors. Apostles to take on acolyte roles, organize prayer bags and lead SH mission challenges.</a:t>
                      </a:r>
                      <a:endParaRPr lang="en-GB" sz="1100" b="0" kern="1200" dirty="0">
                        <a:solidFill>
                          <a:srgbClr val="00B05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b="1" kern="1200" dirty="0">
                          <a:solidFill>
                            <a:srgbClr val="00B050"/>
                          </a:solidFill>
                          <a:effectLst/>
                          <a:latin typeface="Georgia" panose="02040502050405020303" pitchFamily="18" charset="0"/>
                          <a:ea typeface="+mn-ea"/>
                          <a:cs typeface="+mn-cs"/>
                        </a:rPr>
                        <a:t>Pupils readily reflect on their experience of prayer and liturgy with confidence and in detail</a:t>
                      </a:r>
                      <a:r>
                        <a:rPr lang="en-US" sz="1100" kern="1200" dirty="0">
                          <a:solidFill>
                            <a:srgbClr val="00B050"/>
                          </a:solidFill>
                          <a:effectLst/>
                          <a:latin typeface="Georgia" panose="02040502050405020303" pitchFamily="18" charset="0"/>
                          <a:ea typeface="+mn-ea"/>
                          <a:cs typeface="+mn-cs"/>
                        </a:rPr>
                        <a:t>. </a:t>
                      </a:r>
                      <a:r>
                        <a:rPr lang="en-US" sz="1100" b="1" kern="1200" dirty="0">
                          <a:solidFill>
                            <a:srgbClr val="00B050"/>
                          </a:solidFill>
                          <a:effectLst/>
                          <a:latin typeface="Georgia" panose="02040502050405020303" pitchFamily="18" charset="0"/>
                          <a:ea typeface="+mn-ea"/>
                          <a:cs typeface="+mn-cs"/>
                        </a:rPr>
                        <a:t>They can articulate clearly the ways in which these experiences have shaped how they think about themselves and the world and how this has inspired them to action. </a:t>
                      </a:r>
                      <a:r>
                        <a:rPr lang="en-US" sz="1100" b="0" kern="1200" dirty="0">
                          <a:solidFill>
                            <a:srgbClr val="00B050"/>
                          </a:solidFill>
                          <a:effectLst/>
                          <a:latin typeface="Georgia" panose="02040502050405020303" pitchFamily="18" charset="0"/>
                          <a:ea typeface="+mn-ea"/>
                          <a:cs typeface="+mn-cs"/>
                        </a:rPr>
                        <a:t>Further develop through pupil evaluation and luggage tags approach. Lay chaplain to ensure impacts upon future </a:t>
                      </a:r>
                      <a:r>
                        <a:rPr lang="en-GB" sz="1100" b="0" kern="1200" dirty="0">
                          <a:solidFill>
                            <a:srgbClr val="00B050"/>
                          </a:solidFill>
                          <a:effectLst/>
                          <a:latin typeface="Georgia" panose="02040502050405020303" pitchFamily="18" charset="0"/>
                          <a:ea typeface="+mn-ea"/>
                          <a:cs typeface="+mn-cs"/>
                        </a:rPr>
                        <a:t>outcomes.</a:t>
                      </a:r>
                    </a:p>
                    <a:p>
                      <a:r>
                        <a:rPr lang="en-US" sz="1100" b="1" i="1" kern="1200" dirty="0">
                          <a:solidFill>
                            <a:srgbClr val="990000"/>
                          </a:solidFill>
                          <a:effectLst/>
                          <a:latin typeface="Georgia" panose="02040502050405020303" pitchFamily="18" charset="0"/>
                          <a:ea typeface="+mn-ea"/>
                          <a:cs typeface="+mn-cs"/>
                        </a:rPr>
                        <a:t>Provision: the quality of collective worship provided by the school</a:t>
                      </a:r>
                      <a:endParaRPr lang="en-GB" sz="1100" b="1"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The creative and artistic skill and expertise of pupils and relevant staff have been identified, nurtured and </a:t>
                      </a:r>
                      <a:r>
                        <a:rPr lang="en-US" sz="1100" kern="1200" dirty="0" err="1">
                          <a:solidFill>
                            <a:srgbClr val="00B050"/>
                          </a:solidFill>
                          <a:effectLst/>
                          <a:latin typeface="Georgia" panose="02040502050405020303" pitchFamily="18" charset="0"/>
                          <a:ea typeface="+mn-ea"/>
                          <a:cs typeface="+mn-cs"/>
                        </a:rPr>
                        <a:t>practised</a:t>
                      </a:r>
                      <a:r>
                        <a:rPr lang="en-US" sz="1100" kern="1200" dirty="0">
                          <a:solidFill>
                            <a:srgbClr val="00B050"/>
                          </a:solidFill>
                          <a:effectLst/>
                          <a:latin typeface="Georgia" panose="02040502050405020303" pitchFamily="18" charset="0"/>
                          <a:ea typeface="+mn-ea"/>
                          <a:cs typeface="+mn-cs"/>
                        </a:rPr>
                        <a:t> to enable them to </a:t>
                      </a:r>
                      <a:r>
                        <a:rPr lang="en-US" sz="1100" b="1" kern="1200" dirty="0">
                          <a:solidFill>
                            <a:srgbClr val="00B050"/>
                          </a:solidFill>
                          <a:effectLst/>
                          <a:latin typeface="Georgia" panose="02040502050405020303" pitchFamily="18" charset="0"/>
                          <a:ea typeface="+mn-ea"/>
                          <a:cs typeface="+mn-cs"/>
                        </a:rPr>
                        <a:t>use their gifts confidently to enhance prayer and liturgy. </a:t>
                      </a:r>
                      <a:r>
                        <a:rPr lang="en-US" sz="1100" kern="1200" dirty="0">
                          <a:solidFill>
                            <a:srgbClr val="00B050"/>
                          </a:solidFill>
                          <a:effectLst/>
                          <a:latin typeface="Georgia" panose="02040502050405020303" pitchFamily="18" charset="0"/>
                          <a:ea typeface="+mn-ea"/>
                          <a:cs typeface="+mn-cs"/>
                        </a:rPr>
                        <a:t>A wide range of high-quality music and other art forms are, when appropriate, integrated into prayer and liturgy in a way that significantly enhances these experiences for participants and reflects the riches of the Church. To ensure all pupils have opportunity to showcase their gifts as a form of worship throughout the academic year. Lay chaplain to ensure skill share.</a:t>
                      </a:r>
                      <a:endParaRPr lang="en-GB" sz="1100" kern="1200" dirty="0">
                        <a:solidFill>
                          <a:srgbClr val="00B05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The school makes imaginative and creative use of the spaces available to: − provide prayer spaces within classrooms and elsewhere that are owned by the pupils − </a:t>
                      </a:r>
                      <a:r>
                        <a:rPr lang="en-US" sz="1100" b="1" kern="1200" dirty="0">
                          <a:solidFill>
                            <a:srgbClr val="00B050"/>
                          </a:solidFill>
                          <a:effectLst/>
                          <a:latin typeface="Georgia" panose="02040502050405020303" pitchFamily="18" charset="0"/>
                          <a:ea typeface="+mn-ea"/>
                          <a:cs typeface="+mn-cs"/>
                        </a:rPr>
                        <a:t>ensure that it has access to everything that is necessary for the worthy celebration of Mass, including an appropriately sized space </a:t>
                      </a:r>
                      <a:r>
                        <a:rPr lang="en-US" sz="1100" kern="1200" dirty="0">
                          <a:solidFill>
                            <a:srgbClr val="00B050"/>
                          </a:solidFill>
                          <a:effectLst/>
                          <a:latin typeface="Georgia" panose="02040502050405020303" pitchFamily="18" charset="0"/>
                          <a:ea typeface="+mn-ea"/>
                          <a:cs typeface="+mn-cs"/>
                        </a:rPr>
                        <a:t>− </a:t>
                      </a:r>
                      <a:r>
                        <a:rPr lang="en-US" sz="1100" b="1" kern="1200" dirty="0">
                          <a:solidFill>
                            <a:srgbClr val="00B050"/>
                          </a:solidFill>
                          <a:effectLst/>
                          <a:latin typeface="Georgia" panose="02040502050405020303" pitchFamily="18" charset="0"/>
                          <a:ea typeface="+mn-ea"/>
                          <a:cs typeface="+mn-cs"/>
                        </a:rPr>
                        <a:t>create, where possible, a permanently dedicated prayer space, such as a prayer room or chapel that is cherished and regularly used by staff and students. </a:t>
                      </a:r>
                      <a:r>
                        <a:rPr lang="en-US" sz="1100" kern="1200" dirty="0">
                          <a:solidFill>
                            <a:srgbClr val="00B050"/>
                          </a:solidFill>
                          <a:effectLst/>
                          <a:latin typeface="Georgia" panose="02040502050405020303" pitchFamily="18" charset="0"/>
                          <a:ea typeface="+mn-ea"/>
                          <a:cs typeface="+mn-cs"/>
                        </a:rPr>
                        <a:t>Time and attention are regularly given over to ensure that these spaces are used appropriately, are well-cared for and are conducive to prayer. To review use of space, as previous chapel and </a:t>
                      </a:r>
                      <a:r>
                        <a:rPr lang="en-US" sz="1100" kern="1200" dirty="0" err="1">
                          <a:solidFill>
                            <a:srgbClr val="00B050"/>
                          </a:solidFill>
                          <a:effectLst/>
                          <a:latin typeface="Georgia" panose="02040502050405020303" pitchFamily="18" charset="0"/>
                          <a:ea typeface="+mn-ea"/>
                          <a:cs typeface="+mn-cs"/>
                        </a:rPr>
                        <a:t>croi</a:t>
                      </a:r>
                      <a:r>
                        <a:rPr lang="en-US" sz="1100" kern="1200" dirty="0">
                          <a:solidFill>
                            <a:srgbClr val="00B050"/>
                          </a:solidFill>
                          <a:effectLst/>
                          <a:latin typeface="Georgia" panose="02040502050405020303" pitchFamily="18" charset="0"/>
                          <a:ea typeface="+mn-ea"/>
                          <a:cs typeface="+mn-cs"/>
                        </a:rPr>
                        <a:t> too small for PLD requirements, where classrooms are not ideal due to cramped space. Invest in indoor and outdoor dedicated chapel facility and resource appropriately. Lay chaplain appointed. Spaces timetabled and pupils to assist in resourcing.</a:t>
                      </a:r>
                      <a:endParaRPr lang="en-GB" sz="1100" kern="1200" dirty="0">
                        <a:solidFill>
                          <a:srgbClr val="00B050"/>
                        </a:solidFill>
                        <a:effectLst/>
                        <a:latin typeface="Georgia" panose="02040502050405020303" pitchFamily="18" charset="0"/>
                        <a:ea typeface="+mn-ea"/>
                        <a:cs typeface="+mn-cs"/>
                      </a:endParaRPr>
                    </a:p>
                    <a:p>
                      <a:pPr marL="17145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It is anticipated that space may become available to develop a larger chapel space to further develop in this area – Sep 2024. Bishop John to officially bless and open – led by Apostles. Permission sought to reserve Blessed Sacrament for more spontaneous / frequent Adoration – Jan 2025 permission from Bishop John and tabernacle purchased.</a:t>
                      </a:r>
                      <a:endParaRPr lang="en-GB" sz="1100" kern="1200" dirty="0">
                        <a:solidFill>
                          <a:srgbClr val="00B050"/>
                        </a:solidFill>
                        <a:effectLst/>
                        <a:latin typeface="Georgia" panose="02040502050405020303" pitchFamily="18" charset="0"/>
                        <a:ea typeface="+mn-ea"/>
                        <a:cs typeface="+mn-cs"/>
                      </a:endParaRPr>
                    </a:p>
                    <a:p>
                      <a:pPr marL="17145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Relevant staff have thoughtfully planned how to work with families to include them in the prayer life of the school and to support the developing prayer life of pupils. The school works hard to secure a </a:t>
                      </a:r>
                      <a:r>
                        <a:rPr lang="en-US" sz="1100" dirty="0">
                          <a:solidFill>
                            <a:srgbClr val="00B050"/>
                          </a:solidFill>
                          <a:effectLst/>
                          <a:latin typeface="Georgia" panose="02040502050405020303" pitchFamily="18" charset="0"/>
                          <a:ea typeface="Calibri" panose="020F0502020204030204" pitchFamily="34" charset="0"/>
                        </a:rPr>
                        <a:t>flourishing</a:t>
                      </a:r>
                      <a:r>
                        <a:rPr lang="en-US" sz="1100" spc="-2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partnership</a:t>
                      </a:r>
                      <a:r>
                        <a:rPr lang="en-US" sz="1100" spc="-2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with</a:t>
                      </a:r>
                      <a:r>
                        <a:rPr lang="en-US" sz="1100" spc="-2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the</a:t>
                      </a:r>
                      <a:r>
                        <a:rPr lang="en-US" sz="1100" spc="-1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local</a:t>
                      </a:r>
                      <a:r>
                        <a:rPr lang="en-US" sz="1100" spc="-1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parish</a:t>
                      </a:r>
                      <a:r>
                        <a:rPr lang="en-US" sz="1100" spc="-3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or</a:t>
                      </a:r>
                      <a:r>
                        <a:rPr lang="en-US" sz="1100" spc="-1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parishes</a:t>
                      </a:r>
                      <a:r>
                        <a:rPr lang="en-US" sz="1100" spc="-5"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to</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help</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pupils participate more fully in the liturgy. </a:t>
                      </a:r>
                      <a:r>
                        <a:rPr lang="en-US" sz="1100" b="0" dirty="0">
                          <a:solidFill>
                            <a:srgbClr val="00B050"/>
                          </a:solidFill>
                          <a:effectLst/>
                          <a:latin typeface="Georgia" panose="02040502050405020303" pitchFamily="18" charset="0"/>
                          <a:ea typeface="Calibri" panose="020F0502020204030204" pitchFamily="34" charset="0"/>
                        </a:rPr>
                        <a:t>Lay chaplain to encourage attendance at Stay and Pray. Review class assembly format to include morning prayer. </a:t>
                      </a:r>
                      <a:r>
                        <a:rPr lang="en-US" sz="1100" b="0" dirty="0" err="1">
                          <a:solidFill>
                            <a:srgbClr val="00B050"/>
                          </a:solidFill>
                          <a:effectLst/>
                          <a:latin typeface="Georgia" panose="02040502050405020303" pitchFamily="18" charset="0"/>
                          <a:ea typeface="Calibri" panose="020F0502020204030204" pitchFamily="34" charset="0"/>
                        </a:rPr>
                        <a:t>APoP</a:t>
                      </a:r>
                      <a:r>
                        <a:rPr lang="en-US" sz="1100" b="0" dirty="0">
                          <a:solidFill>
                            <a:srgbClr val="00B050"/>
                          </a:solidFill>
                          <a:effectLst/>
                          <a:latin typeface="Georgia" panose="02040502050405020303" pitchFamily="18" charset="0"/>
                          <a:ea typeface="Calibri" panose="020F0502020204030204" pitchFamily="34" charset="0"/>
                        </a:rPr>
                        <a:t> for year shared with families and community.</a:t>
                      </a:r>
                      <a:endParaRPr lang="en-GB" sz="1100" b="0" dirty="0">
                        <a:solidFill>
                          <a:srgbClr val="00B050"/>
                        </a:solidFill>
                        <a:effectLst/>
                        <a:latin typeface="Georgia" panose="02040502050405020303" pitchFamily="18" charset="0"/>
                        <a:ea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Working towards CSI in 2024-2025 academic year – all items in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Pupils to experience joy in prayer and liturgy and a breadth of provision to be used throughout the school.</a:t>
                      </a:r>
                    </a:p>
                  </a:txBody>
                  <a:tcPr/>
                </a:tc>
                <a:extLst>
                  <a:ext uri="{0D108BD9-81ED-4DB2-BD59-A6C34878D82A}">
                    <a16:rowId xmlns:a16="http://schemas.microsoft.com/office/drawing/2014/main" val="3493928159"/>
                  </a:ext>
                </a:extLst>
              </a:tr>
            </a:tbl>
          </a:graphicData>
        </a:graphic>
      </p:graphicFrame>
    </p:spTree>
    <p:extLst>
      <p:ext uri="{BB962C8B-B14F-4D97-AF65-F5344CB8AC3E}">
        <p14:creationId xmlns:p14="http://schemas.microsoft.com/office/powerpoint/2010/main" val="394617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EDDE2-1AB7-2CB0-E5D5-814F65AC201A}"/>
            </a:ext>
          </a:extLst>
        </p:cNvPr>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DDFB9D76-82D3-1751-91C7-F86B1DF510B2}"/>
              </a:ext>
            </a:extLst>
          </p:cNvPr>
          <p:cNvGraphicFramePr>
            <a:graphicFrameLocks noGrp="1"/>
          </p:cNvGraphicFramePr>
          <p:nvPr>
            <p:extLst>
              <p:ext uri="{D42A27DB-BD31-4B8C-83A1-F6EECF244321}">
                <p14:modId xmlns:p14="http://schemas.microsoft.com/office/powerpoint/2010/main" val="1160263128"/>
              </p:ext>
            </p:extLst>
          </p:nvPr>
        </p:nvGraphicFramePr>
        <p:xfrm>
          <a:off x="494522" y="346442"/>
          <a:ext cx="11299372" cy="7651236"/>
        </p:xfrm>
        <a:graphic>
          <a:graphicData uri="http://schemas.openxmlformats.org/drawingml/2006/table">
            <a:tbl>
              <a:tblPr firstRow="1" bandRow="1">
                <a:tableStyleId>{F5AB1C69-6EDB-4FF4-983F-18BD219EF322}</a:tableStyleId>
              </a:tblPr>
              <a:tblGrid>
                <a:gridCol w="1315990">
                  <a:extLst>
                    <a:ext uri="{9D8B030D-6E8A-4147-A177-3AD203B41FA5}">
                      <a16:colId xmlns:a16="http://schemas.microsoft.com/office/drawing/2014/main" val="3176251353"/>
                    </a:ext>
                  </a:extLst>
                </a:gridCol>
                <a:gridCol w="7882128">
                  <a:extLst>
                    <a:ext uri="{9D8B030D-6E8A-4147-A177-3AD203B41FA5}">
                      <a16:colId xmlns:a16="http://schemas.microsoft.com/office/drawing/2014/main" val="3871744346"/>
                    </a:ext>
                  </a:extLst>
                </a:gridCol>
                <a:gridCol w="722376">
                  <a:extLst>
                    <a:ext uri="{9D8B030D-6E8A-4147-A177-3AD203B41FA5}">
                      <a16:colId xmlns:a16="http://schemas.microsoft.com/office/drawing/2014/main" val="864314734"/>
                    </a:ext>
                  </a:extLst>
                </a:gridCol>
                <a:gridCol w="1378878">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Catholic identity</a:t>
                      </a:r>
                    </a:p>
                  </a:txBody>
                  <a:tcPr/>
                </a:tc>
                <a:tc>
                  <a:txBody>
                    <a:bodyPr/>
                    <a:lstStyle/>
                    <a:p>
                      <a:r>
                        <a:rPr lang="en-GB" sz="2000" dirty="0">
                          <a:latin typeface="Georgia" panose="02040502050405020303" pitchFamily="18" charset="0"/>
                        </a:rPr>
                        <a:t>Target Areas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rPr>
                        <a:t>Collective Worship (cont.)</a:t>
                      </a:r>
                    </a:p>
                  </a:txBody>
                  <a:tcPr/>
                </a:tc>
                <a:tc>
                  <a:txBody>
                    <a:bodyPr/>
                    <a:lstStyle/>
                    <a:p>
                      <a:pPr marL="0" indent="0">
                        <a:buFont typeface="Arial" panose="020B0604020202020204" pitchFamily="34" charset="0"/>
                        <a:buNone/>
                      </a:pPr>
                      <a:r>
                        <a:rPr lang="en-US" sz="1100" b="1" i="1" dirty="0">
                          <a:solidFill>
                            <a:srgbClr val="990000"/>
                          </a:solidFill>
                          <a:effectLst/>
                          <a:latin typeface="Georgia" panose="02040502050405020303" pitchFamily="18" charset="0"/>
                          <a:ea typeface="Calibri" panose="020F0502020204030204" pitchFamily="34" charset="0"/>
                        </a:rPr>
                        <a:t>Leadership:</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how</a:t>
                      </a:r>
                      <a:r>
                        <a:rPr lang="en-US" sz="1100" b="1" i="1" spc="-3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well</a:t>
                      </a:r>
                      <a:r>
                        <a:rPr lang="en-US" sz="1100" b="1" i="1" spc="-2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leaders</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and</a:t>
                      </a:r>
                      <a:r>
                        <a:rPr lang="en-US" sz="1100" b="1" i="1" spc="-2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governors</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promote,</a:t>
                      </a:r>
                      <a:r>
                        <a:rPr lang="en-US" sz="1100" b="1" i="1" spc="-4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monitor</a:t>
                      </a:r>
                      <a:r>
                        <a:rPr lang="en-US" sz="1100" b="1" i="1" spc="-1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and</a:t>
                      </a:r>
                      <a:r>
                        <a:rPr lang="en-US" sz="1100" b="1" i="1" spc="-1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evaluate the provision for collective worship</a:t>
                      </a:r>
                      <a:endParaRPr lang="en-GB" sz="1100" b="1" dirty="0">
                        <a:solidFill>
                          <a:srgbClr val="990000"/>
                        </a:solidFill>
                        <a:effectLst/>
                        <a:latin typeface="Georgia" panose="02040502050405020303" pitchFamily="18" charset="0"/>
                        <a:ea typeface="Calibri" panose="020F0502020204030204" pitchFamily="34" charset="0"/>
                      </a:endParaRPr>
                    </a:p>
                    <a:p>
                      <a:pPr marL="342900" marR="97155" lvl="0" indent="-342900">
                        <a:spcAft>
                          <a:spcPts val="0"/>
                        </a:spcAft>
                        <a:buSzPts val="1100"/>
                        <a:buFont typeface="Arial" panose="020B0604020202020204" pitchFamily="34" charset="0"/>
                        <a:buChar char="•"/>
                        <a:tabLst>
                          <a:tab pos="525145" algn="l"/>
                          <a:tab pos="525780" algn="l"/>
                        </a:tabLst>
                      </a:pPr>
                      <a:r>
                        <a:rPr lang="en-US" sz="1100" dirty="0">
                          <a:solidFill>
                            <a:srgbClr val="00B050"/>
                          </a:solidFill>
                          <a:effectLst/>
                          <a:latin typeface="Georgia" panose="02040502050405020303" pitchFamily="18" charset="0"/>
                          <a:ea typeface="Arial" panose="020B0604020202020204" pitchFamily="34" charset="0"/>
                        </a:rPr>
                        <a:t>Leaders, including governors, have planned the school calendar and timetable carefully to ensure that </a:t>
                      </a:r>
                      <a:r>
                        <a:rPr lang="en-US" sz="1100" b="1" dirty="0">
                          <a:solidFill>
                            <a:srgbClr val="00B050"/>
                          </a:solidFill>
                          <a:effectLst/>
                          <a:latin typeface="Georgia" panose="02040502050405020303" pitchFamily="18" charset="0"/>
                          <a:ea typeface="Arial" panose="020B0604020202020204" pitchFamily="34" charset="0"/>
                        </a:rPr>
                        <a:t>opportunities to celebrate the Eucharist are regularly offered to the whole school community, particularly at key times in the liturgical year and at significant moments</a:t>
                      </a:r>
                      <a:r>
                        <a:rPr lang="en-US" sz="1100" b="1" spc="-2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within</a:t>
                      </a:r>
                      <a:r>
                        <a:rPr lang="en-US" sz="1100" b="1" spc="-1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the</a:t>
                      </a:r>
                      <a:r>
                        <a:rPr lang="en-US" sz="1100" b="1" spc="-2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life</a:t>
                      </a:r>
                      <a:r>
                        <a:rPr lang="en-US" sz="1100" b="1" spc="-1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of</a:t>
                      </a:r>
                      <a:r>
                        <a:rPr lang="en-US" sz="1100" b="1" spc="-2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the</a:t>
                      </a:r>
                      <a:r>
                        <a:rPr lang="en-US" sz="1100" b="1" spc="-1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school.</a:t>
                      </a:r>
                      <a:r>
                        <a:rPr lang="en-US" sz="1100" b="1" spc="-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All</a:t>
                      </a:r>
                      <a:r>
                        <a:rPr lang="en-US" sz="1100" spc="-1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holy</a:t>
                      </a:r>
                      <a:r>
                        <a:rPr lang="en-US" sz="1100" spc="-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days</a:t>
                      </a:r>
                      <a:r>
                        <a:rPr lang="en-US" sz="1100" spc="-2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of</a:t>
                      </a:r>
                      <a:r>
                        <a:rPr lang="en-US" sz="1100" spc="-2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obligation</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and other significant days, such as founders’ and patrons’ days, are</a:t>
                      </a:r>
                      <a:r>
                        <a:rPr lang="en-GB" sz="1100" baseline="0" dirty="0">
                          <a:solidFill>
                            <a:srgbClr val="00B050"/>
                          </a:solidFill>
                          <a:effectLst/>
                          <a:latin typeface="Georgia" panose="02040502050405020303" pitchFamily="18" charset="0"/>
                          <a:ea typeface="Arial" panose="020B0604020202020204" pitchFamily="34" charset="0"/>
                        </a:rPr>
                        <a:t> </a:t>
                      </a:r>
                      <a:r>
                        <a:rPr lang="en-US" sz="1100" dirty="0" err="1">
                          <a:solidFill>
                            <a:srgbClr val="00B050"/>
                          </a:solidFill>
                          <a:effectLst/>
                          <a:latin typeface="Georgia" panose="02040502050405020303" pitchFamily="18" charset="0"/>
                          <a:ea typeface="Calibri" panose="020F0502020204030204" pitchFamily="34" charset="0"/>
                        </a:rPr>
                        <a:t>prioritised</a:t>
                      </a:r>
                      <a:r>
                        <a:rPr lang="en-US" sz="1100" dirty="0">
                          <a:solidFill>
                            <a:srgbClr val="00B050"/>
                          </a:solidFill>
                          <a:effectLst/>
                          <a:latin typeface="Georgia" panose="02040502050405020303" pitchFamily="18" charset="0"/>
                          <a:ea typeface="Calibri" panose="020F0502020204030204" pitchFamily="34" charset="0"/>
                        </a:rPr>
                        <a:t> in the school’s calendar and timetable to ensure that all those who wish to are able to </a:t>
                      </a:r>
                      <a:r>
                        <a:rPr lang="en-US" sz="1100" b="1" dirty="0">
                          <a:solidFill>
                            <a:srgbClr val="00B050"/>
                          </a:solidFill>
                          <a:effectLst/>
                          <a:latin typeface="Georgia" panose="02040502050405020303" pitchFamily="18" charset="0"/>
                          <a:ea typeface="Calibri" panose="020F0502020204030204" pitchFamily="34" charset="0"/>
                        </a:rPr>
                        <a:t>participate in Mass</a:t>
                      </a:r>
                      <a:r>
                        <a:rPr lang="en-US" sz="1100" dirty="0">
                          <a:solidFill>
                            <a:srgbClr val="00B050"/>
                          </a:solidFill>
                          <a:effectLst/>
                          <a:latin typeface="Georgia" panose="02040502050405020303" pitchFamily="18" charset="0"/>
                          <a:ea typeface="Calibri" panose="020F0502020204030204" pitchFamily="34" charset="0"/>
                        </a:rPr>
                        <a:t>, or other appropriate liturgies, on such days. Equally, school leaders work hard to</a:t>
                      </a:r>
                      <a:r>
                        <a:rPr lang="en-US" sz="1100" spc="-2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ensure</a:t>
                      </a:r>
                      <a:r>
                        <a:rPr lang="en-US" sz="1100" spc="-1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that</a:t>
                      </a:r>
                      <a:r>
                        <a:rPr lang="en-US" sz="1100" spc="-1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the</a:t>
                      </a:r>
                      <a:r>
                        <a:rPr lang="en-US" sz="1100" spc="-25"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Sacrament</a:t>
                      </a:r>
                      <a:r>
                        <a:rPr lang="en-US" sz="1100" b="1" spc="-15"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of</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Reconciliation</a:t>
                      </a:r>
                      <a:r>
                        <a:rPr lang="en-US" sz="1100" b="1" spc="-3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is</a:t>
                      </a:r>
                      <a:r>
                        <a:rPr lang="en-US" sz="1100" b="1" spc="-15"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offered</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in</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school</a:t>
                      </a:r>
                      <a:r>
                        <a:rPr lang="en-US" sz="1100" b="1" spc="-15"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at key times in the liturgical year, such as Lent and Advent. </a:t>
                      </a:r>
                      <a:r>
                        <a:rPr lang="en-US" sz="1100" b="0" dirty="0" err="1">
                          <a:solidFill>
                            <a:srgbClr val="00B050"/>
                          </a:solidFill>
                          <a:effectLst/>
                          <a:latin typeface="Georgia" panose="02040502050405020303" pitchFamily="18" charset="0"/>
                          <a:ea typeface="Calibri" panose="020F0502020204030204" pitchFamily="34" charset="0"/>
                        </a:rPr>
                        <a:t>APoP</a:t>
                      </a:r>
                      <a:r>
                        <a:rPr lang="en-US" sz="1100" b="0" dirty="0">
                          <a:solidFill>
                            <a:srgbClr val="00B050"/>
                          </a:solidFill>
                          <a:effectLst/>
                          <a:latin typeface="Georgia" panose="02040502050405020303" pitchFamily="18" charset="0"/>
                          <a:ea typeface="Calibri" panose="020F0502020204030204" pitchFamily="34" charset="0"/>
                        </a:rPr>
                        <a:t> in place to replace multiple separate plans, ensuring a coherent approach, with adaptations by year group and development of pupil ministry roles. Reconciliation over multiple sessions in place beyond Sacramental </a:t>
                      </a:r>
                      <a:r>
                        <a:rPr lang="en-US" sz="1100" b="0" dirty="0" err="1">
                          <a:solidFill>
                            <a:srgbClr val="00B050"/>
                          </a:solidFill>
                          <a:effectLst/>
                          <a:latin typeface="Georgia" panose="02040502050405020303" pitchFamily="18" charset="0"/>
                          <a:ea typeface="Calibri" panose="020F0502020204030204" pitchFamily="34" charset="0"/>
                        </a:rPr>
                        <a:t>Programme</a:t>
                      </a:r>
                      <a:r>
                        <a:rPr lang="en-US" sz="1100" b="0" dirty="0">
                          <a:solidFill>
                            <a:srgbClr val="00B050"/>
                          </a:solidFill>
                          <a:effectLst/>
                          <a:latin typeface="Georgia" panose="02040502050405020303" pitchFamily="18" charset="0"/>
                          <a:ea typeface="Calibri" panose="020F0502020204030204" pitchFamily="34" charset="0"/>
                        </a:rPr>
                        <a:t> and loved by pupils.</a:t>
                      </a:r>
                      <a:endParaRPr lang="en-GB" sz="1100" b="0" dirty="0">
                        <a:solidFill>
                          <a:srgbClr val="00B050"/>
                        </a:solidFill>
                        <a:effectLst/>
                        <a:latin typeface="Georgia" panose="02040502050405020303" pitchFamily="18" charset="0"/>
                        <a:ea typeface="Calibri" panose="020F0502020204030204" pitchFamily="34" charset="0"/>
                      </a:endParaRPr>
                    </a:p>
                    <a:p>
                      <a:pPr marL="342900" marR="80010" lvl="0" indent="-342900">
                        <a:spcBef>
                          <a:spcPts val="5"/>
                        </a:spcBef>
                        <a:spcAft>
                          <a:spcPts val="0"/>
                        </a:spcAft>
                        <a:buSzPts val="1100"/>
                        <a:buFont typeface="Arial" panose="020B0604020202020204" pitchFamily="34" charset="0"/>
                        <a:buChar char="•"/>
                        <a:tabLst>
                          <a:tab pos="525145" algn="l"/>
                          <a:tab pos="525780" algn="l"/>
                        </a:tabLst>
                      </a:pPr>
                      <a:r>
                        <a:rPr lang="en-US" sz="1100" dirty="0">
                          <a:solidFill>
                            <a:srgbClr val="00B050"/>
                          </a:solidFill>
                          <a:effectLst/>
                          <a:latin typeface="Georgia" panose="02040502050405020303" pitchFamily="18" charset="0"/>
                          <a:ea typeface="Arial" panose="020B0604020202020204" pitchFamily="34" charset="0"/>
                        </a:rPr>
                        <a:t>Leaders, including governors, place the highest priority on inspirational </a:t>
                      </a:r>
                      <a:r>
                        <a:rPr lang="en-US" sz="1100" b="1" dirty="0">
                          <a:solidFill>
                            <a:srgbClr val="00B050"/>
                          </a:solidFill>
                          <a:effectLst/>
                          <a:latin typeface="Georgia" panose="02040502050405020303" pitchFamily="18" charset="0"/>
                          <a:ea typeface="Arial" panose="020B0604020202020204" pitchFamily="34" charset="0"/>
                        </a:rPr>
                        <a:t>professional development </a:t>
                      </a:r>
                      <a:r>
                        <a:rPr lang="en-US" sz="1100" dirty="0">
                          <a:solidFill>
                            <a:srgbClr val="00B050"/>
                          </a:solidFill>
                          <a:effectLst/>
                          <a:latin typeface="Georgia" panose="02040502050405020303" pitchFamily="18" charset="0"/>
                          <a:ea typeface="Arial" panose="020B0604020202020204" pitchFamily="34" charset="0"/>
                        </a:rPr>
                        <a:t>of all staff that focuses on </a:t>
                      </a:r>
                      <a:r>
                        <a:rPr lang="en-US" sz="1100" b="1" dirty="0">
                          <a:solidFill>
                            <a:srgbClr val="00B050"/>
                          </a:solidFill>
                          <a:effectLst/>
                          <a:latin typeface="Georgia" panose="02040502050405020303" pitchFamily="18" charset="0"/>
                          <a:ea typeface="Arial" panose="020B0604020202020204" pitchFamily="34" charset="0"/>
                        </a:rPr>
                        <a:t>liturgical formation and, for relevant staff, planning of prayer and liturgy;</a:t>
                      </a:r>
                      <a:r>
                        <a:rPr lang="en-US" sz="1100" b="1" spc="-1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it</a:t>
                      </a:r>
                      <a:r>
                        <a:rPr lang="en-US" sz="1100" b="1" spc="-1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happens</a:t>
                      </a:r>
                      <a:r>
                        <a:rPr lang="en-US" sz="1100" b="1" spc="-1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frequently</a:t>
                      </a:r>
                      <a:r>
                        <a:rPr lang="en-US" sz="1100" b="1" spc="-2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and</a:t>
                      </a:r>
                      <a:r>
                        <a:rPr lang="en-US" sz="1100" b="1" spc="-1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is</a:t>
                      </a:r>
                      <a:r>
                        <a:rPr lang="en-US" sz="1100" b="1" spc="-1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of</a:t>
                      </a:r>
                      <a:r>
                        <a:rPr lang="en-US" sz="1100" b="1" spc="-1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a</a:t>
                      </a:r>
                      <a:r>
                        <a:rPr lang="en-US" sz="1100" b="1" spc="-2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consistently</a:t>
                      </a:r>
                      <a:r>
                        <a:rPr lang="en-US" sz="1100" b="1" spc="-2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high</a:t>
                      </a:r>
                      <a:r>
                        <a:rPr lang="en-US" sz="1100" b="1" spc="-1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quality</a:t>
                      </a:r>
                      <a:r>
                        <a:rPr lang="en-US" sz="1100" dirty="0">
                          <a:solidFill>
                            <a:srgbClr val="00B050"/>
                          </a:solidFill>
                          <a:effectLst/>
                          <a:latin typeface="Georgia" panose="02040502050405020303" pitchFamily="18" charset="0"/>
                          <a:ea typeface="Arial" panose="020B0604020202020204" pitchFamily="34" charset="0"/>
                        </a:rPr>
                        <a:t>.</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As a result,</a:t>
                      </a:r>
                      <a:r>
                        <a:rPr lang="en-US" sz="1100" spc="-1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all</a:t>
                      </a:r>
                      <a:r>
                        <a:rPr lang="en-US" sz="1100" spc="-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staff</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understand</a:t>
                      </a:r>
                      <a:r>
                        <a:rPr lang="en-US" sz="1100" spc="-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the centrality</a:t>
                      </a:r>
                      <a:r>
                        <a:rPr lang="en-US" sz="1100" spc="-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of</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prayer and liturgy to the life of the school and relevant staff are highly skilled and well supported to lead it. Mark 10 Mission – aspects used in HT modelled </a:t>
                      </a:r>
                      <a:r>
                        <a:rPr lang="en-US" sz="1100" dirty="0" err="1">
                          <a:solidFill>
                            <a:srgbClr val="00B050"/>
                          </a:solidFill>
                          <a:effectLst/>
                          <a:latin typeface="Georgia" panose="02040502050405020303" pitchFamily="18" charset="0"/>
                          <a:ea typeface="Arial" panose="020B0604020202020204" pitchFamily="34" charset="0"/>
                        </a:rPr>
                        <a:t>CoW</a:t>
                      </a:r>
                      <a:r>
                        <a:rPr lang="en-US" sz="1100" dirty="0">
                          <a:solidFill>
                            <a:srgbClr val="00B050"/>
                          </a:solidFill>
                          <a:effectLst/>
                          <a:latin typeface="Georgia" panose="02040502050405020303" pitchFamily="18" charset="0"/>
                          <a:ea typeface="Arial" panose="020B0604020202020204" pitchFamily="34" charset="0"/>
                        </a:rPr>
                        <a:t>. Develop wonder questions approach. Greg Finn to visit school – </a:t>
                      </a:r>
                      <a:r>
                        <a:rPr lang="en-US" sz="1100" dirty="0" err="1">
                          <a:solidFill>
                            <a:srgbClr val="00B050"/>
                          </a:solidFill>
                          <a:effectLst/>
                          <a:latin typeface="Georgia" panose="02040502050405020303" pitchFamily="18" charset="0"/>
                          <a:ea typeface="Arial" panose="020B0604020202020204" pitchFamily="34" charset="0"/>
                        </a:rPr>
                        <a:t>Sp</a:t>
                      </a:r>
                      <a:r>
                        <a:rPr lang="en-US" sz="1100" dirty="0">
                          <a:solidFill>
                            <a:srgbClr val="00B050"/>
                          </a:solidFill>
                          <a:effectLst/>
                          <a:latin typeface="Georgia" panose="02040502050405020303" pitchFamily="18" charset="0"/>
                          <a:ea typeface="Arial" panose="020B0604020202020204" pitchFamily="34" charset="0"/>
                        </a:rPr>
                        <a:t> 2025 &amp; June 2025 – pupil and staff CPD. (Working mainly with Apostles). Diocesan and wider training for staff, leaders and governors.</a:t>
                      </a:r>
                      <a:endParaRPr lang="en-GB" sz="1100" dirty="0">
                        <a:solidFill>
                          <a:srgbClr val="00B050"/>
                        </a:solidFill>
                        <a:effectLst/>
                        <a:latin typeface="Georgia" panose="02040502050405020303" pitchFamily="18" charset="0"/>
                        <a:ea typeface="Arial" panose="020B0604020202020204" pitchFamily="34" charset="0"/>
                      </a:endParaRPr>
                    </a:p>
                    <a:p>
                      <a:pPr marL="342900" marR="120015" lvl="0" indent="-342900">
                        <a:spcAft>
                          <a:spcPts val="0"/>
                        </a:spcAft>
                        <a:buSzPts val="1100"/>
                        <a:buFont typeface="Arial" panose="020B0604020202020204" pitchFamily="34" charset="0"/>
                        <a:buChar char="•"/>
                        <a:tabLst>
                          <a:tab pos="525145" algn="l"/>
                          <a:tab pos="525780" algn="l"/>
                        </a:tabLst>
                      </a:pPr>
                      <a:r>
                        <a:rPr lang="en-US" sz="1100" dirty="0">
                          <a:solidFill>
                            <a:srgbClr val="00B050"/>
                          </a:solidFill>
                          <a:effectLst/>
                          <a:latin typeface="Georgia" panose="02040502050405020303" pitchFamily="18" charset="0"/>
                          <a:ea typeface="Arial" panose="020B0604020202020204" pitchFamily="34" charset="0"/>
                        </a:rPr>
                        <a:t>Leaders,</a:t>
                      </a:r>
                      <a:r>
                        <a:rPr lang="en-US" sz="1100" spc="-3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including</a:t>
                      </a:r>
                      <a:r>
                        <a:rPr lang="en-US" sz="1100" spc="-2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chaplains,</a:t>
                      </a:r>
                      <a:r>
                        <a:rPr lang="en-US" sz="1100" spc="-2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are</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highly</a:t>
                      </a:r>
                      <a:r>
                        <a:rPr lang="en-US" sz="1100" spc="-3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effective</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in</a:t>
                      </a:r>
                      <a:r>
                        <a:rPr lang="en-US" sz="1100" spc="-2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facilitating</a:t>
                      </a:r>
                      <a:r>
                        <a:rPr lang="en-US" sz="1100" b="1" spc="-3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others to plan and lead experiences of prayer and liturgy</a:t>
                      </a:r>
                      <a:r>
                        <a:rPr lang="en-US" sz="1100" dirty="0">
                          <a:solidFill>
                            <a:srgbClr val="00B050"/>
                          </a:solidFill>
                          <a:effectLst/>
                          <a:latin typeface="Georgia" panose="02040502050405020303" pitchFamily="18" charset="0"/>
                          <a:ea typeface="Arial" panose="020B0604020202020204" pitchFamily="34" charset="0"/>
                        </a:rPr>
                        <a:t>. As a consequence, </a:t>
                      </a:r>
                      <a:r>
                        <a:rPr lang="en-US" sz="1100" b="1" dirty="0">
                          <a:solidFill>
                            <a:srgbClr val="00B050"/>
                          </a:solidFill>
                          <a:effectLst/>
                          <a:latin typeface="Georgia" panose="02040502050405020303" pitchFamily="18" charset="0"/>
                          <a:ea typeface="Arial" panose="020B0604020202020204" pitchFamily="34" charset="0"/>
                        </a:rPr>
                        <a:t>pupils </a:t>
                      </a:r>
                      <a:r>
                        <a:rPr lang="en-US" sz="1100" dirty="0">
                          <a:solidFill>
                            <a:srgbClr val="00B050"/>
                          </a:solidFill>
                          <a:effectLst/>
                          <a:latin typeface="Georgia" panose="02040502050405020303" pitchFamily="18" charset="0"/>
                          <a:ea typeface="Arial" panose="020B0604020202020204" pitchFamily="34" charset="0"/>
                        </a:rPr>
                        <a:t>and staff </a:t>
                      </a:r>
                      <a:r>
                        <a:rPr lang="en-US" sz="1100" b="1" dirty="0">
                          <a:solidFill>
                            <a:srgbClr val="00B050"/>
                          </a:solidFill>
                          <a:effectLst/>
                          <a:latin typeface="Georgia" panose="02040502050405020303" pitchFamily="18" charset="0"/>
                          <a:ea typeface="Arial" panose="020B0604020202020204" pitchFamily="34" charset="0"/>
                        </a:rPr>
                        <a:t>are able to provide prayer and liturgy opportunities that are engaging, of a consistently high quality and are accessible, meaningful and relevant for the whole community. </a:t>
                      </a:r>
                      <a:r>
                        <a:rPr lang="en-US" sz="1100" b="0" dirty="0">
                          <a:solidFill>
                            <a:srgbClr val="00B050"/>
                          </a:solidFill>
                          <a:effectLst/>
                          <a:latin typeface="Georgia" panose="02040502050405020303" pitchFamily="18" charset="0"/>
                          <a:ea typeface="Arial" panose="020B0604020202020204" pitchFamily="34" charset="0"/>
                        </a:rPr>
                        <a:t>Appointment of lay chaplain. Staff CPD and monitoring in place. Coaching as needed.</a:t>
                      </a:r>
                      <a:endParaRPr lang="en-GB" sz="1100" b="0" dirty="0">
                        <a:solidFill>
                          <a:srgbClr val="00B050"/>
                        </a:solidFill>
                        <a:effectLst/>
                        <a:latin typeface="Georgia" panose="02040502050405020303" pitchFamily="18" charset="0"/>
                        <a:ea typeface="Arial" panose="020B0604020202020204" pitchFamily="34" charset="0"/>
                      </a:endParaRPr>
                    </a:p>
                    <a:p>
                      <a:pPr marL="342900" lvl="0" indent="-342900">
                        <a:lnSpc>
                          <a:spcPts val="1335"/>
                        </a:lnSpc>
                        <a:spcAft>
                          <a:spcPts val="0"/>
                        </a:spcAft>
                        <a:buSzPts val="1100"/>
                        <a:buFont typeface="Arial" panose="020B0604020202020204" pitchFamily="34" charset="0"/>
                        <a:buChar char="•"/>
                        <a:tabLst>
                          <a:tab pos="525145" algn="l"/>
                          <a:tab pos="525780" algn="l"/>
                        </a:tabLst>
                      </a:pPr>
                      <a:r>
                        <a:rPr lang="en-US" sz="1100" dirty="0">
                          <a:solidFill>
                            <a:srgbClr val="00B050"/>
                          </a:solidFill>
                          <a:effectLst/>
                          <a:latin typeface="Georgia" panose="02040502050405020303" pitchFamily="18" charset="0"/>
                          <a:ea typeface="Arial" panose="020B0604020202020204" pitchFamily="34" charset="0"/>
                        </a:rPr>
                        <a:t>Leaders,</a:t>
                      </a:r>
                      <a:r>
                        <a:rPr lang="en-US" sz="1100" spc="-3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including</a:t>
                      </a:r>
                      <a:r>
                        <a:rPr lang="en-US" sz="1100" spc="-2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governors,</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place</a:t>
                      </a:r>
                      <a:r>
                        <a:rPr lang="en-US" sz="1100" spc="-2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the</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highest</a:t>
                      </a:r>
                      <a:r>
                        <a:rPr lang="en-US" sz="1100" spc="-2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priority</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on</a:t>
                      </a:r>
                      <a:r>
                        <a:rPr lang="en-US" sz="1100" spc="-30" dirty="0">
                          <a:solidFill>
                            <a:srgbClr val="00B050"/>
                          </a:solidFill>
                          <a:effectLst/>
                          <a:latin typeface="Georgia" panose="02040502050405020303" pitchFamily="18" charset="0"/>
                          <a:ea typeface="Arial" panose="020B0604020202020204" pitchFamily="34" charset="0"/>
                        </a:rPr>
                        <a:t> </a:t>
                      </a:r>
                      <a:r>
                        <a:rPr lang="en-US" sz="1100" spc="-25" dirty="0">
                          <a:solidFill>
                            <a:srgbClr val="00B050"/>
                          </a:solidFill>
                          <a:effectLst/>
                          <a:latin typeface="Georgia" panose="02040502050405020303" pitchFamily="18" charset="0"/>
                          <a:ea typeface="Arial" panose="020B0604020202020204" pitchFamily="34" charset="0"/>
                        </a:rPr>
                        <a:t>the</a:t>
                      </a:r>
                      <a:r>
                        <a:rPr lang="en-GB" sz="1100" spc="0" baseline="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Calibri" panose="020F0502020204030204" pitchFamily="34" charset="0"/>
                        </a:rPr>
                        <a:t>evaluation</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of</a:t>
                      </a:r>
                      <a:r>
                        <a:rPr lang="en-US" sz="1100" b="1" spc="-25"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the</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quality</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and</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impact</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of</a:t>
                      </a:r>
                      <a:r>
                        <a:rPr lang="en-US" sz="1100" b="1" spc="-25"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prayer</a:t>
                      </a:r>
                      <a:r>
                        <a:rPr lang="en-US" sz="1100" b="1" spc="-25"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and</a:t>
                      </a:r>
                      <a:r>
                        <a:rPr lang="en-US" sz="1100" b="1" spc="-25"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liturgy</a:t>
                      </a:r>
                      <a:r>
                        <a:rPr lang="en-US" sz="1100" b="1" spc="-5" dirty="0">
                          <a:solidFill>
                            <a:srgbClr val="00B050"/>
                          </a:solidFill>
                          <a:effectLst/>
                          <a:latin typeface="Georgia" panose="02040502050405020303" pitchFamily="18" charset="0"/>
                          <a:ea typeface="Calibri" panose="020F0502020204030204" pitchFamily="34" charset="0"/>
                        </a:rPr>
                        <a:t> </a:t>
                      </a:r>
                      <a:r>
                        <a:rPr lang="en-US" sz="1100" spc="-25" dirty="0">
                          <a:solidFill>
                            <a:srgbClr val="00B050"/>
                          </a:solidFill>
                          <a:effectLst/>
                          <a:latin typeface="Georgia" panose="02040502050405020303" pitchFamily="18" charset="0"/>
                          <a:ea typeface="Calibri" panose="020F0502020204030204" pitchFamily="34" charset="0"/>
                        </a:rPr>
                        <a:t>and</a:t>
                      </a:r>
                      <a:r>
                        <a:rPr lang="en-GB" sz="1100" spc="0" baseline="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ensure</a:t>
                      </a:r>
                      <a:r>
                        <a:rPr lang="en-US" sz="1100" spc="-1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it</a:t>
                      </a:r>
                      <a:r>
                        <a:rPr lang="en-US" sz="1100" spc="-1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is</a:t>
                      </a:r>
                      <a:r>
                        <a:rPr lang="en-US" sz="1100" spc="-1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embedded</a:t>
                      </a:r>
                      <a:r>
                        <a:rPr lang="en-US" sz="1100" spc="-1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in</a:t>
                      </a:r>
                      <a:r>
                        <a:rPr lang="en-US" sz="1100" spc="-3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the</a:t>
                      </a:r>
                      <a:r>
                        <a:rPr lang="en-US" sz="1100" spc="-1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school’s</a:t>
                      </a:r>
                      <a:r>
                        <a:rPr lang="en-US" sz="1100" spc="-3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cycle</a:t>
                      </a:r>
                      <a:r>
                        <a:rPr lang="en-US" sz="1100" spc="-2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of</a:t>
                      </a:r>
                      <a:r>
                        <a:rPr lang="en-US" sz="1100" spc="-1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self-evaluation</a:t>
                      </a:r>
                      <a:r>
                        <a:rPr lang="en-US" sz="1100" spc="-2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and planned improvements. </a:t>
                      </a:r>
                      <a:r>
                        <a:rPr lang="en-US" sz="1100" b="1" dirty="0">
                          <a:solidFill>
                            <a:srgbClr val="00B050"/>
                          </a:solidFill>
                          <a:effectLst/>
                          <a:latin typeface="Georgia" panose="02040502050405020303" pitchFamily="18" charset="0"/>
                          <a:ea typeface="Calibri" panose="020F0502020204030204" pitchFamily="34" charset="0"/>
                        </a:rPr>
                        <a:t>The voice of pupils and other relevant stakeholders are an integral and valued part of the school’s evaluation</a:t>
                      </a:r>
                      <a:r>
                        <a:rPr lang="en-US" sz="1100" b="1" spc="-3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of</a:t>
                      </a:r>
                      <a:r>
                        <a:rPr lang="en-US" sz="1100" b="1" spc="-20"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prayer</a:t>
                      </a:r>
                      <a:r>
                        <a:rPr lang="en-US" sz="1100" b="1" spc="-25" dirty="0">
                          <a:solidFill>
                            <a:srgbClr val="00B050"/>
                          </a:solidFill>
                          <a:effectLst/>
                          <a:latin typeface="Georgia" panose="02040502050405020303" pitchFamily="18" charset="0"/>
                          <a:ea typeface="Calibri" panose="020F0502020204030204" pitchFamily="34" charset="0"/>
                        </a:rPr>
                        <a:t> </a:t>
                      </a:r>
                      <a:r>
                        <a:rPr lang="en-US" sz="1100" b="1" dirty="0">
                          <a:solidFill>
                            <a:srgbClr val="00B050"/>
                          </a:solidFill>
                          <a:effectLst/>
                          <a:latin typeface="Georgia" panose="02040502050405020303" pitchFamily="18" charset="0"/>
                          <a:ea typeface="Calibri" panose="020F0502020204030204" pitchFamily="34" charset="0"/>
                        </a:rPr>
                        <a:t>and</a:t>
                      </a:r>
                      <a:r>
                        <a:rPr lang="en-US" sz="1100" b="1" spc="-25" dirty="0">
                          <a:solidFill>
                            <a:srgbClr val="00B050"/>
                          </a:solidFill>
                          <a:effectLst/>
                          <a:latin typeface="Georgia" panose="02040502050405020303" pitchFamily="18" charset="0"/>
                          <a:ea typeface="Calibri" panose="020F0502020204030204" pitchFamily="34" charset="0"/>
                        </a:rPr>
                        <a:t> </a:t>
                      </a:r>
                      <a:r>
                        <a:rPr lang="en-US" sz="1100" b="1" spc="-10" dirty="0">
                          <a:solidFill>
                            <a:srgbClr val="00B050"/>
                          </a:solidFill>
                          <a:effectLst/>
                          <a:latin typeface="Georgia" panose="02040502050405020303" pitchFamily="18" charset="0"/>
                          <a:ea typeface="Calibri" panose="020F0502020204030204" pitchFamily="34" charset="0"/>
                        </a:rPr>
                        <a:t>liturgy. </a:t>
                      </a:r>
                      <a:r>
                        <a:rPr lang="en-US" sz="1100" b="0" spc="-10" dirty="0">
                          <a:solidFill>
                            <a:srgbClr val="00B050"/>
                          </a:solidFill>
                          <a:effectLst/>
                          <a:latin typeface="Georgia" panose="02040502050405020303" pitchFamily="18" charset="0"/>
                          <a:ea typeface="Calibri" panose="020F0502020204030204" pitchFamily="34" charset="0"/>
                        </a:rPr>
                        <a:t>Regular review as part of established HT / RE reports. Gov to have presentation from CW leader and triangulate to form independent view. Investment as needed . Pupil voice received via ministry reports to GB.</a:t>
                      </a:r>
                      <a:endParaRPr lang="en-GB" sz="1100" b="0" dirty="0">
                        <a:solidFill>
                          <a:srgbClr val="00B050"/>
                        </a:solidFill>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Working towards CSI in 2024-2025 academic year – all items in place.</a:t>
                      </a:r>
                    </a:p>
                  </a:txBody>
                  <a:tcPr/>
                </a:tc>
                <a:extLst>
                  <a:ext uri="{0D108BD9-81ED-4DB2-BD59-A6C34878D82A}">
                    <a16:rowId xmlns:a16="http://schemas.microsoft.com/office/drawing/2014/main" val="3493928159"/>
                  </a:ext>
                </a:extLst>
              </a:tr>
              <a:tr h="7754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To</a:t>
                      </a:r>
                      <a:r>
                        <a:rPr lang="en-US" sz="1100" spc="-30"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further</a:t>
                      </a:r>
                      <a:r>
                        <a:rPr lang="en-US" sz="1100" spc="-15"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develop</a:t>
                      </a:r>
                      <a:r>
                        <a:rPr lang="en-US" sz="1100" spc="-25"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pupil</a:t>
                      </a:r>
                      <a:r>
                        <a:rPr lang="en-US" sz="1100" spc="-25"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led</a:t>
                      </a:r>
                      <a:r>
                        <a:rPr lang="en-US" sz="1100" spc="-25"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prayer</a:t>
                      </a:r>
                      <a:r>
                        <a:rPr lang="en-US" sz="1100" spc="-20"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and</a:t>
                      </a:r>
                      <a:r>
                        <a:rPr lang="en-US" sz="1100" spc="-25"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liturgy,</a:t>
                      </a:r>
                      <a:r>
                        <a:rPr lang="en-US" sz="1100" spc="-20"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through</a:t>
                      </a:r>
                      <a:r>
                        <a:rPr lang="en-US" sz="1100" spc="-25"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effective</a:t>
                      </a:r>
                      <a:r>
                        <a:rPr lang="en-US" sz="1100" spc="-30"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staff</a:t>
                      </a:r>
                      <a:r>
                        <a:rPr lang="en-US" sz="1100" spc="-20"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CPD</a:t>
                      </a:r>
                      <a:r>
                        <a:rPr lang="en-US" sz="1100" spc="-15"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990000"/>
                          </a:solidFill>
                          <a:latin typeface="Georgia" panose="02040502050405020303" pitchFamily="18" charset="0"/>
                          <a:ea typeface="Symbol" panose="05050102010706020507" pitchFamily="18" charset="2"/>
                          <a:cs typeface="Symbol" panose="05050102010706020507" pitchFamily="18" charset="2"/>
                        </a:rPr>
                        <a:t>and</a:t>
                      </a:r>
                      <a:r>
                        <a:rPr lang="en-US" sz="1100" spc="-20" dirty="0">
                          <a:solidFill>
                            <a:srgbClr val="990000"/>
                          </a:solidFill>
                          <a:latin typeface="Georgia" panose="02040502050405020303" pitchFamily="18" charset="0"/>
                          <a:ea typeface="Symbol" panose="05050102010706020507" pitchFamily="18" charset="2"/>
                          <a:cs typeface="Symbol" panose="05050102010706020507" pitchFamily="18" charset="2"/>
                        </a:rPr>
                        <a:t> </a:t>
                      </a:r>
                      <a:r>
                        <a:rPr lang="en-US" sz="1100" spc="-10" dirty="0">
                          <a:solidFill>
                            <a:srgbClr val="990000"/>
                          </a:solidFill>
                          <a:latin typeface="Georgia" panose="02040502050405020303" pitchFamily="18" charset="0"/>
                          <a:ea typeface="Symbol" panose="05050102010706020507" pitchFamily="18" charset="2"/>
                          <a:cs typeface="Symbol" panose="05050102010706020507" pitchFamily="18" charset="2"/>
                        </a:rPr>
                        <a:t>triangulation</a:t>
                      </a:r>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INSET day introduction to new requirements – Jan 2023 / April 2023 / July 2023 / Sep 2023. Fr CD to lead PLD training INSET Jan 2025.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All classes to introduce adapted pupil led worship and record book to show Gospel and planning / evaluation sheet. Monitoring and feedback.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BoSCEP</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day led by CJM. Follow up day Nov 2023 and Diocese conference.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INSET day development session to begin CJM CPD Teach us to Pray materials and agree next steps – April 2023. M10M &amp; Greg Finn – 2023-5.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Triangulation twilight Su 2023 to check planning and evaluations then at ongoing half termly twilights. Action plan by subject leads updated as a result..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Monitoring of CW – SG/AE – ‘lesson’ visits – Su1 2024 and ongoing QA, including at Pupil Progress meetings.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Pupil voice – Au 2023, Su2024 and ongoing.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MS/SG/AE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spc="-10" dirty="0">
                          <a:solidFill>
                            <a:srgbClr val="990000"/>
                          </a:solidFill>
                          <a:latin typeface="Georgia" panose="02040502050405020303" pitchFamily="18" charset="0"/>
                          <a:ea typeface="Symbol" panose="05050102010706020507" pitchFamily="18" charset="2"/>
                          <a:cs typeface="Symbol" panose="05050102010706020507" pitchFamily="18" charset="2"/>
                        </a:rPr>
                        <a:t>Pupils</a:t>
                      </a:r>
                      <a:r>
                        <a:rPr lang="en-US" sz="1100" spc="-10" baseline="0" dirty="0">
                          <a:solidFill>
                            <a:srgbClr val="990000"/>
                          </a:solidFill>
                          <a:latin typeface="Georgia" panose="02040502050405020303" pitchFamily="18" charset="0"/>
                          <a:ea typeface="Symbol" panose="05050102010706020507" pitchFamily="18" charset="2"/>
                          <a:cs typeface="Symbol" panose="05050102010706020507" pitchFamily="18" charset="2"/>
                        </a:rPr>
                        <a:t> independently plan and evaluate age appropriate CW in all classes and report enjoyment of and engagement  with this in pupil voice.</a:t>
                      </a:r>
                      <a:endPar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441394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84F7-505F-F5DD-42E9-80D9DCBC2BED}"/>
            </a:ext>
          </a:extLst>
        </p:cNvPr>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A13A0350-2F5F-3234-769F-603838AC4CAB}"/>
              </a:ext>
            </a:extLst>
          </p:cNvPr>
          <p:cNvGraphicFramePr>
            <a:graphicFrameLocks noGrp="1"/>
          </p:cNvGraphicFramePr>
          <p:nvPr>
            <p:extLst>
              <p:ext uri="{D42A27DB-BD31-4B8C-83A1-F6EECF244321}">
                <p14:modId xmlns:p14="http://schemas.microsoft.com/office/powerpoint/2010/main" val="2517243405"/>
              </p:ext>
            </p:extLst>
          </p:nvPr>
        </p:nvGraphicFramePr>
        <p:xfrm>
          <a:off x="116570" y="99554"/>
          <a:ext cx="11811270" cy="5680952"/>
        </p:xfrm>
        <a:graphic>
          <a:graphicData uri="http://schemas.openxmlformats.org/drawingml/2006/table">
            <a:tbl>
              <a:tblPr firstRow="1" bandRow="1">
                <a:tableStyleId>{F5AB1C69-6EDB-4FF4-983F-18BD219EF322}</a:tableStyleId>
              </a:tblPr>
              <a:tblGrid>
                <a:gridCol w="2139496">
                  <a:extLst>
                    <a:ext uri="{9D8B030D-6E8A-4147-A177-3AD203B41FA5}">
                      <a16:colId xmlns:a16="http://schemas.microsoft.com/office/drawing/2014/main" val="3176251353"/>
                    </a:ext>
                  </a:extLst>
                </a:gridCol>
                <a:gridCol w="3513818">
                  <a:extLst>
                    <a:ext uri="{9D8B030D-6E8A-4147-A177-3AD203B41FA5}">
                      <a16:colId xmlns:a16="http://schemas.microsoft.com/office/drawing/2014/main" val="3871744346"/>
                    </a:ext>
                  </a:extLst>
                </a:gridCol>
                <a:gridCol w="702036">
                  <a:extLst>
                    <a:ext uri="{9D8B030D-6E8A-4147-A177-3AD203B41FA5}">
                      <a16:colId xmlns:a16="http://schemas.microsoft.com/office/drawing/2014/main" val="864314734"/>
                    </a:ext>
                  </a:extLst>
                </a:gridCol>
                <a:gridCol w="5455920">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CW</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0" lvl="0" indent="0">
                        <a:buFont typeface="Arial" panose="020B0604020202020204" pitchFamily="34" charset="0"/>
                        <a:buNone/>
                      </a:pPr>
                      <a:r>
                        <a:rPr lang="en-GB" sz="1100" b="1" dirty="0">
                          <a:solidFill>
                            <a:srgbClr val="990000"/>
                          </a:solidFill>
                          <a:latin typeface="Georgia" panose="02040502050405020303" pitchFamily="18" charset="0"/>
                          <a:ea typeface="Symbol" panose="05050102010706020507" pitchFamily="18" charset="2"/>
                          <a:cs typeface="Symbol" panose="05050102010706020507" pitchFamily="18" charset="2"/>
                        </a:rPr>
                        <a:t>AREAS ARISING FROM CSED TO TAKE INTO 2025-6 SIDP</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endParaRPr>
                    </a:p>
                  </a:txBody>
                  <a:tcPr/>
                </a:tc>
                <a:extLst>
                  <a:ext uri="{0D108BD9-81ED-4DB2-BD59-A6C34878D82A}">
                    <a16:rowId xmlns:a16="http://schemas.microsoft.com/office/drawing/2014/main" val="3493928159"/>
                  </a:ext>
                </a:extLst>
              </a:tr>
              <a:tr h="775456">
                <a:tc>
                  <a:txBody>
                    <a:bodyPr/>
                    <a:lstStyle/>
                    <a:p>
                      <a:pPr marL="0" lvl="0" indent="0">
                        <a:buFont typeface="Arial" panose="020B0604020202020204" pitchFamily="34" charset="0"/>
                        <a:buNone/>
                      </a:pPr>
                      <a:r>
                        <a:rPr lang="en-GB" sz="1100" b="0" dirty="0">
                          <a:solidFill>
                            <a:schemeClr val="tx1"/>
                          </a:solidFill>
                          <a:latin typeface="Georgia" panose="02040502050405020303" pitchFamily="18" charset="0"/>
                          <a:ea typeface="Symbol" panose="05050102010706020507" pitchFamily="18" charset="2"/>
                          <a:cs typeface="Symbol" panose="05050102010706020507" pitchFamily="18" charset="2"/>
                        </a:rPr>
                        <a:t>CW1.3</a:t>
                      </a:r>
                    </a:p>
                  </a:txBody>
                  <a:tcPr/>
                </a:tc>
                <a:tc>
                  <a:txBody>
                    <a:bodyPr/>
                    <a:lstStyle/>
                    <a:p>
                      <a:pPr algn="just">
                        <a:buNone/>
                        <a:tabLst>
                          <a:tab pos="1048385" algn="l"/>
                        </a:tabLst>
                      </a:pPr>
                      <a:r>
                        <a:rPr lang="en-GB" sz="1100" b="0" dirty="0">
                          <a:solidFill>
                            <a:srgbClr val="000000"/>
                          </a:solidFill>
                          <a:effectLst/>
                          <a:latin typeface="Georgia" panose="02040502050405020303" pitchFamily="18" charset="0"/>
                          <a:ea typeface="MS Mincho" panose="02020609040205080304" pitchFamily="49" charset="-128"/>
                          <a:cs typeface="Calibri" panose="020F0502020204030204" pitchFamily="34" charset="0"/>
                        </a:rPr>
                        <a:t>To continue to grow pupil ministry roles in younger pupils, so that they are as influential as those in older classes. As more LKS2 children have taken on the role of altar server, how do they influence Y2 pupils to begin their journey through the Sacramental Programme with this outcome in mind?</a:t>
                      </a:r>
                      <a:endParaRPr lang="en-GB" sz="1100" b="0" dirty="0">
                        <a:effectLst/>
                        <a:latin typeface="Georgia" panose="02040502050405020303" pitchFamily="18" charset="0"/>
                        <a:ea typeface="MS Mincho" panose="02020609040205080304" pitchFamily="49" charset="-128"/>
                        <a:cs typeface="Arial" panose="020B06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CD</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Younger pupils are able to articulate their ministry and development from their practice in </a:t>
                      </a:r>
                      <a:r>
                        <a:rPr kumimoji="0" lang="en-GB" sz="1100" b="0" i="0" u="none" strike="noStrike" kern="1200" cap="none" spc="0" normalizeH="0" baseline="0" noProof="0" dirty="0" err="1">
                          <a:ln>
                            <a:noFill/>
                          </a:ln>
                          <a:solidFill>
                            <a:schemeClr val="tx1"/>
                          </a:solidFill>
                          <a:effectLst/>
                          <a:uLnTx/>
                          <a:uFillTx/>
                          <a:latin typeface="Georgia" panose="02040502050405020303" pitchFamily="18" charset="0"/>
                          <a:ea typeface="+mn-ea"/>
                          <a:cs typeface="+mn-cs"/>
                        </a:rPr>
                        <a:t>CoW</a:t>
                      </a:r>
                      <a:r>
                        <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 Altar Servers to contribute to </a:t>
                      </a:r>
                      <a:r>
                        <a:rPr kumimoji="0" lang="en-GB" sz="1100" b="0" i="0" u="none" strike="noStrike" kern="1200" cap="none" spc="0" normalizeH="0" baseline="0" noProof="0" dirty="0" err="1">
                          <a:ln>
                            <a:noFill/>
                          </a:ln>
                          <a:solidFill>
                            <a:schemeClr val="tx1"/>
                          </a:solidFill>
                          <a:effectLst/>
                          <a:uLnTx/>
                          <a:uFillTx/>
                          <a:latin typeface="Georgia" panose="02040502050405020303" pitchFamily="18" charset="0"/>
                          <a:ea typeface="+mn-ea"/>
                          <a:cs typeface="+mn-cs"/>
                        </a:rPr>
                        <a:t>SacProg</a:t>
                      </a:r>
                      <a:r>
                        <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 unit.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Pupils work collaboratively with others, such as teachers, other pupils and chaplains to prepare creative and well-constructed experiences of prayer and liturgy. Due to the school’s provision of liturgical formation for its pupils, they can undertake liturgical ministries with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confidence, understanding and skill. Pupils have a developed capacity for evaluating the quality of the prayer and liturgy they have planned and can identify how to improve next time.</a:t>
                      </a:r>
                    </a:p>
                  </a:txBody>
                  <a:tcPr/>
                </a:tc>
                <a:extLst>
                  <a:ext uri="{0D108BD9-81ED-4DB2-BD59-A6C34878D82A}">
                    <a16:rowId xmlns:a16="http://schemas.microsoft.com/office/drawing/2014/main" val="2696266968"/>
                  </a:ext>
                </a:extLst>
              </a:tr>
              <a:tr h="775456">
                <a:tc>
                  <a:txBody>
                    <a:bodyPr/>
                    <a:lstStyle/>
                    <a:p>
                      <a:pPr marL="0" lvl="0" indent="0">
                        <a:buFont typeface="Arial" panose="020B0604020202020204" pitchFamily="34" charset="0"/>
                        <a:buNone/>
                      </a:pPr>
                      <a:r>
                        <a:rPr lang="en-GB" sz="1100" b="0" dirty="0" err="1">
                          <a:solidFill>
                            <a:schemeClr val="tx1"/>
                          </a:solidFill>
                          <a:latin typeface="Georgia" panose="02040502050405020303" pitchFamily="18" charset="0"/>
                          <a:ea typeface="Symbol" panose="05050102010706020507" pitchFamily="18" charset="2"/>
                          <a:cs typeface="Symbol" panose="05050102010706020507" pitchFamily="18" charset="2"/>
                        </a:rPr>
                        <a:t>Cw</a:t>
                      </a:r>
                      <a:r>
                        <a:rPr lang="en-GB" sz="1100" b="0" dirty="0">
                          <a:solidFill>
                            <a:schemeClr val="tx1"/>
                          </a:solidFill>
                          <a:latin typeface="Georgia" panose="02040502050405020303" pitchFamily="18" charset="0"/>
                          <a:ea typeface="Symbol" panose="05050102010706020507" pitchFamily="18" charset="2"/>
                          <a:cs typeface="Symbol" panose="05050102010706020507" pitchFamily="18" charset="2"/>
                        </a:rPr>
                        <a:t> 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Develop an induction pack enabling parallel, experienced class teachers, to coach those new teachers starting in September 2025, so that they are enabled to become inspiring models of exemplary practice to other staff and pupils by engaging in and leading prayer and liturgy.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MJ</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Induction pack on a page for new teachers (building upon Keys previously used); mentor / coach in place as appropriate for ECTs – including moderation.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Staff, including senior leaders, are inspiring models of exemplary practice to other staff and pupils by engaging in and leading prayer and liturgy.</a:t>
                      </a:r>
                    </a:p>
                  </a:txBody>
                  <a:tcPr/>
                </a:tc>
                <a:extLst>
                  <a:ext uri="{0D108BD9-81ED-4DB2-BD59-A6C34878D82A}">
                    <a16:rowId xmlns:a16="http://schemas.microsoft.com/office/drawing/2014/main" val="416844249"/>
                  </a:ext>
                </a:extLst>
              </a:tr>
              <a:tr h="775456">
                <a:tc>
                  <a:txBody>
                    <a:bodyPr/>
                    <a:lstStyle/>
                    <a:p>
                      <a:r>
                        <a:rPr lang="en-GB" sz="1100" b="0" dirty="0">
                          <a:solidFill>
                            <a:schemeClr val="tx1"/>
                          </a:solidFill>
                          <a:latin typeface="Georgia" panose="02040502050405020303" pitchFamily="18" charset="0"/>
                        </a:rPr>
                        <a:t>CW 3.4</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Ensure that CPD linked to prayer formation is available to those staff new to the school, enabling them to quickly be upskilled so that a consistent approach is maintained in the next academic year.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MJ</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Bespoke CPD in place for new staff (from HT &amp; Lay chaplain and mentor/coach moderation / QA &amp; feedback) – CPLDF lead includes in annual plan.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Leaders, including governors, place the highest priority on inspirational professional development of all staff that focuses on liturgical formation and, for relevant staff, planning of prayer and liturgy; it happens frequently and is of a consistently high quality. As a result, all staff understand the centrality of prayer and liturgy to the life of the school and relevant staff are highly skilled and well supported to lead it.</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3281627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BAF11314-F875-4BEF-BDE5-54A5D3903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2907" y="0"/>
            <a:ext cx="8570884" cy="68580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86537"/>
            <a:ext cx="3592907" cy="702197"/>
          </a:xfrm>
          <a:prstGeom prst="rect">
            <a:avLst/>
          </a:prstGeom>
        </p:spPr>
      </p:pic>
    </p:spTree>
    <p:extLst>
      <p:ext uri="{BB962C8B-B14F-4D97-AF65-F5344CB8AC3E}">
        <p14:creationId xmlns:p14="http://schemas.microsoft.com/office/powerpoint/2010/main" val="2497546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3061" cy="686920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3"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8"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9"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1"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2"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3"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5"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7"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1"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 name="Title 1">
            <a:extLst>
              <a:ext uri="{FF2B5EF4-FFF2-40B4-BE49-F238E27FC236}">
                <a16:creationId xmlns:a16="http://schemas.microsoft.com/office/drawing/2014/main" id="{DACA34D4-8E1E-42B7-9FDF-AFFC249EBD79}"/>
              </a:ext>
            </a:extLst>
          </p:cNvPr>
          <p:cNvSpPr>
            <a:spLocks noGrp="1"/>
          </p:cNvSpPr>
          <p:nvPr>
            <p:ph type="ctrTitle"/>
          </p:nvPr>
        </p:nvSpPr>
        <p:spPr>
          <a:xfrm>
            <a:off x="3629110" y="5199797"/>
            <a:ext cx="8557065" cy="1098401"/>
          </a:xfrm>
        </p:spPr>
        <p:txBody>
          <a:bodyPr anchor="ctr">
            <a:noAutofit/>
          </a:bodyPr>
          <a:lstStyle/>
          <a:p>
            <a:r>
              <a:rPr lang="en-GB" sz="3000" b="1" dirty="0">
                <a:solidFill>
                  <a:schemeClr val="bg1"/>
                </a:solidFill>
                <a:latin typeface="Georgia" panose="02040502050405020303" pitchFamily="18" charset="0"/>
              </a:rPr>
              <a:t>School Improvement &amp; Development Plan</a:t>
            </a:r>
            <a:br>
              <a:rPr lang="en-GB" sz="3000" b="1" dirty="0">
                <a:solidFill>
                  <a:schemeClr val="bg1"/>
                </a:solidFill>
                <a:latin typeface="Georgia" panose="02040502050405020303" pitchFamily="18" charset="0"/>
              </a:rPr>
            </a:br>
            <a:r>
              <a:rPr lang="en-GB" sz="3000" b="1" dirty="0">
                <a:solidFill>
                  <a:schemeClr val="bg1"/>
                </a:solidFill>
                <a:latin typeface="Georgia" panose="02040502050405020303" pitchFamily="18" charset="0"/>
              </a:rPr>
              <a:t>2022-2024</a:t>
            </a:r>
          </a:p>
        </p:txBody>
      </p:sp>
      <p:sp>
        <p:nvSpPr>
          <p:cNvPr id="33" name="Freeform: Shape 32">
            <a:extLst>
              <a:ext uri="{FF2B5EF4-FFF2-40B4-BE49-F238E27FC236}">
                <a16:creationId xmlns:a16="http://schemas.microsoft.com/office/drawing/2014/main" id="{A7795DFA-888F-47E2-B44E-DE1D3B3E4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058957"/>
          </a:xfrm>
          <a:custGeom>
            <a:avLst/>
            <a:gdLst>
              <a:gd name="connsiteX0" fmla="*/ 0 w 12192000"/>
              <a:gd name="connsiteY0" fmla="*/ 0 h 5058957"/>
              <a:gd name="connsiteX1" fmla="*/ 12192000 w 12192000"/>
              <a:gd name="connsiteY1" fmla="*/ 0 h 5058957"/>
              <a:gd name="connsiteX2" fmla="*/ 12192000 w 12192000"/>
              <a:gd name="connsiteY2" fmla="*/ 259692 h 5058957"/>
              <a:gd name="connsiteX3" fmla="*/ 12192000 w 12192000"/>
              <a:gd name="connsiteY3" fmla="*/ 3542069 h 5058957"/>
              <a:gd name="connsiteX4" fmla="*/ 12192000 w 12192000"/>
              <a:gd name="connsiteY4" fmla="*/ 3734194 h 5058957"/>
              <a:gd name="connsiteX5" fmla="*/ 12192000 w 12192000"/>
              <a:gd name="connsiteY5" fmla="*/ 4710012 h 5058957"/>
              <a:gd name="connsiteX6" fmla="*/ 12113803 w 12192000"/>
              <a:gd name="connsiteY6" fmla="*/ 4718295 h 5058957"/>
              <a:gd name="connsiteX7" fmla="*/ 6753597 w 12192000"/>
              <a:gd name="connsiteY7" fmla="*/ 5041852 h 5058957"/>
              <a:gd name="connsiteX8" fmla="*/ 400746 w 12192000"/>
              <a:gd name="connsiteY8" fmla="*/ 4870509 h 5058957"/>
              <a:gd name="connsiteX9" fmla="*/ 0 w 12192000"/>
              <a:gd name="connsiteY9" fmla="*/ 4833533 h 5058957"/>
              <a:gd name="connsiteX10" fmla="*/ 0 w 12192000"/>
              <a:gd name="connsiteY10" fmla="*/ 3734194 h 5058957"/>
              <a:gd name="connsiteX11" fmla="*/ 0 w 12192000"/>
              <a:gd name="connsiteY11" fmla="*/ 3542069 h 5058957"/>
              <a:gd name="connsiteX12" fmla="*/ 0 w 12192000"/>
              <a:gd name="connsiteY12" fmla="*/ 259692 h 505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5058957">
                <a:moveTo>
                  <a:pt x="0" y="0"/>
                </a:moveTo>
                <a:lnTo>
                  <a:pt x="12192000" y="0"/>
                </a:lnTo>
                <a:lnTo>
                  <a:pt x="12192000" y="259692"/>
                </a:lnTo>
                <a:lnTo>
                  <a:pt x="12192000" y="3542069"/>
                </a:lnTo>
                <a:lnTo>
                  <a:pt x="12192000" y="3734194"/>
                </a:lnTo>
                <a:lnTo>
                  <a:pt x="12192000" y="4710012"/>
                </a:lnTo>
                <a:lnTo>
                  <a:pt x="12113803" y="4718295"/>
                </a:lnTo>
                <a:cubicBezTo>
                  <a:pt x="10139508" y="4916244"/>
                  <a:pt x="8237152" y="5009247"/>
                  <a:pt x="6753597" y="5041852"/>
                </a:cubicBezTo>
                <a:cubicBezTo>
                  <a:pt x="4940362" y="5081701"/>
                  <a:pt x="2657278" y="5062371"/>
                  <a:pt x="400746" y="4870509"/>
                </a:cubicBezTo>
                <a:lnTo>
                  <a:pt x="0" y="4833533"/>
                </a:lnTo>
                <a:lnTo>
                  <a:pt x="0" y="3734194"/>
                </a:lnTo>
                <a:lnTo>
                  <a:pt x="0" y="3542069"/>
                </a:lnTo>
                <a:lnTo>
                  <a:pt x="0" y="259692"/>
                </a:lnTo>
                <a:close/>
              </a:path>
            </a:pathLst>
          </a:custGeom>
          <a:solidFill>
            <a:schemeClr val="bg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Text&#10;&#10;Description automatically generated">
            <a:extLst>
              <a:ext uri="{FF2B5EF4-FFF2-40B4-BE49-F238E27FC236}">
                <a16:creationId xmlns:a16="http://schemas.microsoft.com/office/drawing/2014/main" id="{8479DBD0-DDB8-4B09-9598-DA587B4B5E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781588"/>
            <a:ext cx="10914060" cy="1555251"/>
          </a:xfrm>
          <a:prstGeom prst="rect">
            <a:avLst/>
          </a:prstGeom>
        </p:spPr>
      </p:pic>
      <p:pic>
        <p:nvPicPr>
          <p:cNvPr id="32" name="x_263F846B-79FF-4B1B-931F-775CFDCD2E91">
            <a:extLst>
              <a:ext uri="{FF2B5EF4-FFF2-40B4-BE49-F238E27FC236}">
                <a16:creationId xmlns:a16="http://schemas.microsoft.com/office/drawing/2014/main" id="{0992FA39-2B4D-4954-BE06-1E4B6627FCF0}"/>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52667" y="4194364"/>
            <a:ext cx="3376443" cy="238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08525" y="211959"/>
            <a:ext cx="4775201" cy="369332"/>
          </a:xfrm>
          <a:prstGeom prst="rect">
            <a:avLst/>
          </a:prstGeom>
          <a:noFill/>
        </p:spPr>
        <p:txBody>
          <a:bodyPr wrap="square" rtlCol="0">
            <a:spAutoFit/>
          </a:bodyPr>
          <a:lstStyle/>
          <a:p>
            <a:pPr lvl="0">
              <a:defRPr/>
            </a:pPr>
            <a:r>
              <a:rPr lang="en-GB" b="1" dirty="0">
                <a:solidFill>
                  <a:srgbClr val="990000"/>
                </a:solidFill>
                <a:latin typeface="Georgia" panose="02040502050405020303" pitchFamily="18" charset="0"/>
              </a:rPr>
              <a:t>Last RAG rated: July 2024</a:t>
            </a:r>
          </a:p>
        </p:txBody>
      </p:sp>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565" y="3533825"/>
            <a:ext cx="3592907" cy="702197"/>
          </a:xfrm>
          <a:prstGeom prst="rect">
            <a:avLst/>
          </a:prstGeom>
        </p:spPr>
      </p:pic>
    </p:spTree>
    <p:extLst>
      <p:ext uri="{BB962C8B-B14F-4D97-AF65-F5344CB8AC3E}">
        <p14:creationId xmlns:p14="http://schemas.microsoft.com/office/powerpoint/2010/main" val="2772099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A76E7-75B9-0281-99D4-F034934B0E4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B88C983-A3BF-6D9E-2DA1-8EF69269CD77}"/>
              </a:ext>
            </a:extLst>
          </p:cNvPr>
          <p:cNvSpPr>
            <a:spLocks noGrp="1"/>
          </p:cNvSpPr>
          <p:nvPr>
            <p:ph idx="1"/>
          </p:nvPr>
        </p:nvSpPr>
        <p:spPr/>
        <p:txBody>
          <a:bodyPr/>
          <a:lstStyle/>
          <a:p>
            <a:endParaRPr lang="en-GB"/>
          </a:p>
        </p:txBody>
      </p:sp>
      <p:pic>
        <p:nvPicPr>
          <p:cNvPr id="1026" name="Picture 2">
            <a:extLst>
              <a:ext uri="{FF2B5EF4-FFF2-40B4-BE49-F238E27FC236}">
                <a16:creationId xmlns:a16="http://schemas.microsoft.com/office/drawing/2014/main" id="{9CAA85C3-F79D-90DB-ACA2-2B8732F1561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0" y="0"/>
            <a:ext cx="12192000" cy="6861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6299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Map&#10;&#10;Description automatically generated">
            <a:extLst>
              <a:ext uri="{FF2B5EF4-FFF2-40B4-BE49-F238E27FC236}">
                <a16:creationId xmlns:a16="http://schemas.microsoft.com/office/drawing/2014/main" id="{37DE7F48-E80F-FCD9-FEBF-05AB1E357ED4}"/>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2800" b="1" dirty="0">
                <a:solidFill>
                  <a:srgbClr val="990000"/>
                </a:solidFill>
                <a:latin typeface="Georgia" panose="02040502050405020303" pitchFamily="18" charset="0"/>
              </a:rPr>
              <a:t>Focus Area 1</a:t>
            </a:r>
          </a:p>
        </p:txBody>
      </p:sp>
      <p:sp>
        <p:nvSpPr>
          <p:cNvPr id="24" name="Rectangle 2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1700" b="1" dirty="0">
                <a:latin typeface="Georgia" panose="02040502050405020303" pitchFamily="18" charset="0"/>
              </a:rPr>
              <a:t>Quality of Education</a:t>
            </a:r>
          </a:p>
        </p:txBody>
      </p:sp>
    </p:spTree>
    <p:extLst>
      <p:ext uri="{BB962C8B-B14F-4D97-AF65-F5344CB8AC3E}">
        <p14:creationId xmlns:p14="http://schemas.microsoft.com/office/powerpoint/2010/main" val="2505419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47028" y="0"/>
            <a:ext cx="3960000" cy="4706904"/>
          </a:xfrm>
          <a:prstGeom prst="rect">
            <a:avLst/>
          </a:prstGeom>
        </p:spPr>
      </p:pic>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4007028" y="0"/>
            <a:ext cx="3960000" cy="5046076"/>
          </a:xfrm>
          <a:prstGeom prst="rect">
            <a:avLst/>
          </a:prstGeom>
        </p:spPr>
      </p:pic>
      <p:pic>
        <p:nvPicPr>
          <p:cNvPr id="9" name="Picture 8"/>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a:xfrm>
            <a:off x="7801582" y="0"/>
            <a:ext cx="3543533" cy="6858000"/>
          </a:xfrm>
          <a:prstGeom prst="rect">
            <a:avLst/>
          </a:prstGeom>
        </p:spPr>
      </p:pic>
    </p:spTree>
    <p:extLst>
      <p:ext uri="{BB962C8B-B14F-4D97-AF65-F5344CB8AC3E}">
        <p14:creationId xmlns:p14="http://schemas.microsoft.com/office/powerpoint/2010/main" val="711236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3328033489"/>
              </p:ext>
            </p:extLst>
          </p:nvPr>
        </p:nvGraphicFramePr>
        <p:xfrm>
          <a:off x="329930" y="99554"/>
          <a:ext cx="11299372" cy="6825736"/>
        </p:xfrm>
        <a:graphic>
          <a:graphicData uri="http://schemas.openxmlformats.org/drawingml/2006/table">
            <a:tbl>
              <a:tblPr firstRow="1" bandRow="1">
                <a:tableStyleId>{F5AB1C69-6EDB-4FF4-983F-18BD219EF322}</a:tableStyleId>
              </a:tblPr>
              <a:tblGrid>
                <a:gridCol w="2139496">
                  <a:extLst>
                    <a:ext uri="{9D8B030D-6E8A-4147-A177-3AD203B41FA5}">
                      <a16:colId xmlns:a16="http://schemas.microsoft.com/office/drawing/2014/main" val="3176251353"/>
                    </a:ext>
                  </a:extLst>
                </a:gridCol>
                <a:gridCol w="3513818">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Quality of</a:t>
                      </a:r>
                      <a:r>
                        <a:rPr lang="en-GB" sz="2000" baseline="0" dirty="0">
                          <a:latin typeface="Georgia" panose="02040502050405020303" pitchFamily="18" charset="0"/>
                        </a:rPr>
                        <a:t> Education</a:t>
                      </a:r>
                      <a:endParaRPr lang="en-GB" sz="2000" dirty="0">
                        <a:latin typeface="Georgia" panose="02040502050405020303" pitchFamily="18" charset="0"/>
                      </a:endParaRP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285750" lvl="0" indent="-285750">
                        <a:buFont typeface="Arial" panose="020B0604020202020204" pitchFamily="34" charset="0"/>
                        <a:buChar char="•"/>
                      </a:pP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a:t>
                      </a:r>
                      <a:r>
                        <a:rPr lang="en-US" sz="1100" spc="-3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ensure</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that</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adaptive</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teaching</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ensures</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significant</a:t>
                      </a:r>
                      <a:r>
                        <a:rPr lang="en-US" sz="1100" spc="-3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progress</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for</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all</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SEND</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pupils</a:t>
                      </a:r>
                      <a:r>
                        <a:rPr lang="en-US" sz="1100" spc="-3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in</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all</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subject</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areas.</a:t>
                      </a:r>
                      <a:endParaRPr lang="en-GB" sz="1100" dirty="0">
                        <a:solidFill>
                          <a:srgbClr val="FF6600"/>
                        </a:solidFill>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Staff training on difference between differentiation and adaptive teaching – Sep 2022 INSET day &amp; Oct 2023 staff meeting.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Subject leader triangulation to review progress and extent to which adaptive teaching follows the learning objective and ensure pupils make sufficient progress in line with target setting. (Half termly triangulation twilight &amp; monitoring cycle) – appropriate feedback leads to improvements.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SLT reviews including: pupil progress meetings, lesson reviews and learning walks (in line with calendar of monitoring)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INAs receive focused interventions via strategies including Education City etc. </a:t>
                      </a: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 </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staff training in place (Jan 2023) </a:t>
                      </a: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 </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and impact monitored. </a:t>
                      </a: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New staff (Sep 2023) inducted to ensure above</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&amp; SB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SLs &amp; SEND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&amp; SG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MS &amp; DE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pupils achieve expectations across curriculum – evidenced through: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Tracking system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Book scrutiny &amp; feedback monitoring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Pupil Progress meetings (linked to FFT 20+)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Other triangulation exercises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extLst>
                  <a:ext uri="{0D108BD9-81ED-4DB2-BD59-A6C34878D82A}">
                    <a16:rowId xmlns:a16="http://schemas.microsoft.com/office/drawing/2014/main" val="3493928159"/>
                  </a:ext>
                </a:extLst>
              </a:tr>
              <a:tr h="775456">
                <a:tc>
                  <a:txBody>
                    <a:bodyPr/>
                    <a:lstStyle/>
                    <a:p>
                      <a:pPr marL="285750" lvl="0" indent="-285750">
                        <a:buFont typeface="Arial" panose="020B0604020202020204" pitchFamily="34" charset="0"/>
                        <a:buChar char="•"/>
                      </a:pP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To</a:t>
                      </a:r>
                      <a:r>
                        <a:rPr lang="en-US" sz="1100" spc="-15"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ensure</a:t>
                      </a:r>
                      <a:r>
                        <a:rPr lang="en-US" sz="1100" spc="-10"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that</a:t>
                      </a:r>
                      <a:r>
                        <a:rPr lang="en-US" sz="1100" spc="-10"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books</a:t>
                      </a:r>
                      <a:r>
                        <a:rPr lang="en-US" sz="1100" spc="-10"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reflect</a:t>
                      </a:r>
                      <a:r>
                        <a:rPr lang="en-US" sz="1100" spc="-10"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high</a:t>
                      </a:r>
                      <a:r>
                        <a:rPr lang="en-US" sz="1100" spc="-15"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standards</a:t>
                      </a:r>
                      <a:r>
                        <a:rPr lang="en-US" sz="1100" spc="-20"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of</a:t>
                      </a:r>
                      <a:r>
                        <a:rPr lang="en-US" sz="1100" spc="-10"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presentation,</a:t>
                      </a:r>
                      <a:r>
                        <a:rPr lang="en-US" sz="1100" spc="-20"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expectation</a:t>
                      </a:r>
                      <a:r>
                        <a:rPr lang="en-US" sz="1100" spc="-15"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and</a:t>
                      </a:r>
                      <a:r>
                        <a:rPr lang="en-US" sz="1100" spc="-15"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challenge,</a:t>
                      </a:r>
                      <a:r>
                        <a:rPr lang="en-US" sz="1100" spc="-5"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and</a:t>
                      </a:r>
                      <a:r>
                        <a:rPr lang="en-US" sz="1100" spc="-15"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that</a:t>
                      </a:r>
                      <a:r>
                        <a:rPr lang="en-US" sz="1100" spc="-25" dirty="0">
                          <a:solidFill>
                            <a:srgbClr val="00B0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B050"/>
                          </a:solidFill>
                          <a:latin typeface="Georgia" panose="02040502050405020303" pitchFamily="18" charset="0"/>
                          <a:ea typeface="Symbol" panose="05050102010706020507" pitchFamily="18" charset="2"/>
                          <a:cs typeface="Symbol" panose="05050102010706020507" pitchFamily="18" charset="2"/>
                        </a:rPr>
                        <a:t>feedback results in improved outcomes.</a:t>
                      </a:r>
                    </a:p>
                    <a:p>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Expectations reviewed and set at Sep 2022 &amp; 2023 INSET day (Books – Christ the King / Coverage 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Half termly triangulation and book monitoring with feedback acted upon.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SLT regular monitoring &amp; feedback cycle.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Time is given for pupils to respond to marking –  mornings extended to begin from 8:30am (ERIC) and timetables ensure focus on response. Triangulation twilights half termly to monitor this.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Individualised support in place where necessary – included targeted interventions for handwriting etc. To ensure bespoke provision in place for all groups - Sep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Editing strips are used consistently through school – Nov 2023. To ensure all new staff know how to use this – Sep 2023.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To ensure at least fortnightly comprehension in all year groups KS1 &amp; KS2. – By Nov 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&amp; SB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SLs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&amp; SG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SLs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CTs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pupil books in all subjects are of a high standard, with feedback acted upon, leading to outcomes in line with school progress meeting expectations.</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387365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78889880"/>
              </p:ext>
            </p:extLst>
          </p:nvPr>
        </p:nvGraphicFramePr>
        <p:xfrm>
          <a:off x="347472" y="245858"/>
          <a:ext cx="11519574" cy="6490456"/>
        </p:xfrm>
        <a:graphic>
          <a:graphicData uri="http://schemas.openxmlformats.org/drawingml/2006/table">
            <a:tbl>
              <a:tblPr firstRow="1" bandRow="1">
                <a:tableStyleId>{F5AB1C69-6EDB-4FF4-983F-18BD219EF322}</a:tableStyleId>
              </a:tblPr>
              <a:tblGrid>
                <a:gridCol w="2203704">
                  <a:extLst>
                    <a:ext uri="{9D8B030D-6E8A-4147-A177-3AD203B41FA5}">
                      <a16:colId xmlns:a16="http://schemas.microsoft.com/office/drawing/2014/main" val="3176251353"/>
                    </a:ext>
                  </a:extLst>
                </a:gridCol>
                <a:gridCol w="4370832">
                  <a:extLst>
                    <a:ext uri="{9D8B030D-6E8A-4147-A177-3AD203B41FA5}">
                      <a16:colId xmlns:a16="http://schemas.microsoft.com/office/drawing/2014/main" val="3871744346"/>
                    </a:ext>
                  </a:extLst>
                </a:gridCol>
                <a:gridCol w="2066994">
                  <a:extLst>
                    <a:ext uri="{9D8B030D-6E8A-4147-A177-3AD203B41FA5}">
                      <a16:colId xmlns:a16="http://schemas.microsoft.com/office/drawing/2014/main" val="864314734"/>
                    </a:ext>
                  </a:extLst>
                </a:gridCol>
                <a:gridCol w="2878044">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Quality of</a:t>
                      </a:r>
                      <a:r>
                        <a:rPr lang="en-GB" sz="2000" baseline="0" dirty="0">
                          <a:latin typeface="Georgia" panose="02040502050405020303" pitchFamily="18" charset="0"/>
                        </a:rPr>
                        <a:t> Education</a:t>
                      </a:r>
                      <a:endParaRPr lang="en-GB" sz="2000" dirty="0">
                        <a:latin typeface="Georgia" panose="02040502050405020303" pitchFamily="18" charset="0"/>
                      </a:endParaRP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ensure</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that</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via</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retrieval</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activity</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and</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practice,</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including</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flashback</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four,</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pupils</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are</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able</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demonstrate</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 consistency of progression across the curriculum. </a:t>
                      </a:r>
                    </a:p>
                    <a:p>
                      <a:pPr marL="285750" lvl="0" indent="-285750">
                        <a:buFont typeface="Arial" panose="020B0604020202020204" pitchFamily="34" charset="0"/>
                        <a:buChar char="•"/>
                      </a:pPr>
                      <a:endParaRPr lang="en-GB" sz="1100" dirty="0">
                        <a:solidFill>
                          <a:srgbClr val="FF6600"/>
                        </a:solidFill>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All staff are confidently engaging with flashback fours in Maths curriculum – by September 2022. Reminders at INSET day, monitored in Au1 Triangulation twilight.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Metacognition &amp; retrieval practice refresher training in place (via </a:t>
                      </a: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Schoot</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subscription) – by January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Retrieval practice in place is monitored by all subject leaders with appropriate feedback acted upon – in line with monitoring cycle &amp; SLT reviews.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Flashback Four extended to all subjects – January 2023 INSET day. Monitored in Spring Triangulation twilight and at April INSET day. To be further monitored Summer &amp; Autumn 2023 triangulation twilights.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Retrieval practice, established through sticky learning quizzes is evidenced in pupil books – by June half term 2023 and in Su2 &amp; Autumn 2023 Triangulation twilight monitoring.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KA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SLs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&amp; SG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SLs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SLs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children, including SEND pupils, are able to know and remember more, securing progress in line with Pupil Progress meeting agreed targets in each year group.</a:t>
                      </a:r>
                    </a:p>
                  </a:txBody>
                  <a:tcPr/>
                </a:tc>
                <a:extLst>
                  <a:ext uri="{0D108BD9-81ED-4DB2-BD59-A6C34878D82A}">
                    <a16:rowId xmlns:a16="http://schemas.microsoft.com/office/drawing/2014/main" val="3493928159"/>
                  </a:ext>
                </a:extLst>
              </a:tr>
              <a:tr h="775456">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rgbClr val="FF6600"/>
                          </a:solidFill>
                          <a:latin typeface="Georgia" panose="02040502050405020303" pitchFamily="18" charset="0"/>
                          <a:ea typeface="Symbol" panose="05050102010706020507" pitchFamily="18" charset="2"/>
                          <a:cs typeface="Symbol" panose="05050102010706020507" pitchFamily="18" charset="2"/>
                        </a:rPr>
                        <a:t>For all pupils to benefit from reading for pleasure &amp; purpose, with particular focus on the lowest 20% to ensure evidenced reading, spelling and phonics progress.</a:t>
                      </a:r>
                    </a:p>
                    <a:p>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All classes to visit </a:t>
                      </a:r>
                      <a:r>
                        <a:rPr kumimoji="0" lang="en-GB" sz="1100" b="0" i="0" u="none" strike="noStrike" kern="1200" cap="none" spc="0" normalizeH="0" baseline="0" noProof="0" dirty="0" err="1">
                          <a:ln>
                            <a:noFill/>
                          </a:ln>
                          <a:solidFill>
                            <a:srgbClr val="FF6600"/>
                          </a:solidFill>
                          <a:effectLst/>
                          <a:uLnTx/>
                          <a:uFillTx/>
                          <a:latin typeface="Georgia" panose="02040502050405020303" pitchFamily="18" charset="0"/>
                          <a:ea typeface="+mn-ea"/>
                          <a:cs typeface="+mn-cs"/>
                        </a:rPr>
                        <a:t>Westhoughton</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 Library to promote wider reading opportunities (cycle throughout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To ensure additional daily opportunity to read for pleasure upon early entry to school is established (early entry arrangements from Spring2 2023) and through outdoor reading opportunities.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Pupil surveys to show increased enjoyment of reading. Termly.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Reading comprehension further developed through school via RAMP and other strategies to ensure all pupils progress well.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Y6 reading intervention after-school opportunity prioritised and appropriate lead identified (</a:t>
                      </a: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CBr</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Reading champion to engage in regular data scrutiny to target pupils for intervention and ensure better progress.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SLT monitoring – ongoing cycle – to provide constructive feedback to ensure pupils succeed and achieve targets identified at pupil progress.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HD/FD/GB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MJ/SB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(&amp; JW from Su 2023)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FD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srgbClr val="990000"/>
                          </a:solidFill>
                          <a:effectLst/>
                          <a:uLnTx/>
                          <a:uFillTx/>
                          <a:latin typeface="Georgia" panose="02040502050405020303" pitchFamily="18" charset="0"/>
                          <a:ea typeface="+mn-ea"/>
                          <a:cs typeface="+mn-cs"/>
                        </a:rPr>
                        <a:t>CBr</a:t>
                      </a: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SG &amp; SB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Children, including SEND pupils, achieve their reading, spelling and phonics targets as set at Pupil Progress meetings.</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3032317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71AFD-2DD1-025C-F665-2ECFD32D3A4A}"/>
              </a:ext>
            </a:extLst>
          </p:cNvPr>
          <p:cNvSpPr>
            <a:spLocks noGrp="1"/>
          </p:cNvSpPr>
          <p:nvPr>
            <p:ph type="title"/>
          </p:nvPr>
        </p:nvSpPr>
        <p:spPr/>
        <p:txBody>
          <a:bodyPr/>
          <a:lstStyle/>
          <a:p>
            <a:r>
              <a:rPr lang="en-GB" dirty="0">
                <a:latin typeface="Rockwell Nova" panose="02060503020205020403" pitchFamily="18" charset="0"/>
              </a:rPr>
              <a:t>Key priority areas for SIDP 2024-2025</a:t>
            </a:r>
          </a:p>
        </p:txBody>
      </p:sp>
      <p:sp>
        <p:nvSpPr>
          <p:cNvPr id="3" name="Content Placeholder 2">
            <a:extLst>
              <a:ext uri="{FF2B5EF4-FFF2-40B4-BE49-F238E27FC236}">
                <a16:creationId xmlns:a16="http://schemas.microsoft.com/office/drawing/2014/main" id="{A6F52FCE-D90A-90EC-BB20-0CBA7205EC85}"/>
              </a:ext>
            </a:extLst>
          </p:cNvPr>
          <p:cNvSpPr>
            <a:spLocks noGrp="1"/>
          </p:cNvSpPr>
          <p:nvPr>
            <p:ph idx="1"/>
          </p:nvPr>
        </p:nvSpPr>
        <p:spPr/>
        <p:txBody>
          <a:bodyPr>
            <a:normAutofit/>
          </a:bodyPr>
          <a:lstStyle/>
          <a:p>
            <a:pPr marL="514350" indent="-514350">
              <a:buAutoNum type="arabicPeriod"/>
            </a:pPr>
            <a:r>
              <a:rPr lang="en-GB" dirty="0">
                <a:latin typeface="Georgia" panose="02040502050405020303" pitchFamily="18" charset="0"/>
              </a:rPr>
              <a:t>CLM / CW – linked to appointment of lay chaplain and Sacred space</a:t>
            </a:r>
          </a:p>
          <a:p>
            <a:pPr marL="514350" indent="-514350">
              <a:buAutoNum type="arabicPeriod"/>
            </a:pPr>
            <a:r>
              <a:rPr lang="en-GB" dirty="0">
                <a:latin typeface="Georgia" panose="02040502050405020303" pitchFamily="18" charset="0"/>
              </a:rPr>
              <a:t>Religious Education – RED in place for all year groups</a:t>
            </a:r>
          </a:p>
          <a:p>
            <a:pPr marL="514350" indent="-514350">
              <a:buAutoNum type="arabicPeriod"/>
            </a:pPr>
            <a:r>
              <a:rPr lang="en-GB" dirty="0">
                <a:latin typeface="Georgia" panose="02040502050405020303" pitchFamily="18" charset="0"/>
              </a:rPr>
              <a:t>Reading - review of provision – ‘Are you really reading?’ approach – see separate English action plan.</a:t>
            </a:r>
          </a:p>
          <a:p>
            <a:pPr marL="514350" indent="-514350">
              <a:buAutoNum type="arabicPeriod"/>
            </a:pPr>
            <a:endParaRPr lang="en-GB" dirty="0">
              <a:latin typeface="Georgia" panose="02040502050405020303" pitchFamily="18" charset="0"/>
            </a:endParaRPr>
          </a:p>
          <a:p>
            <a:pPr marL="514350" indent="-514350">
              <a:buAutoNum type="arabicPeriod"/>
            </a:pPr>
            <a:r>
              <a:rPr lang="en-GB" dirty="0">
                <a:latin typeface="Georgia" panose="02040502050405020303" pitchFamily="18" charset="0"/>
              </a:rPr>
              <a:t>All subject / aspect areas have separate and ongoing action plans</a:t>
            </a:r>
          </a:p>
        </p:txBody>
      </p:sp>
    </p:spTree>
    <p:extLst>
      <p:ext uri="{BB962C8B-B14F-4D97-AF65-F5344CB8AC3E}">
        <p14:creationId xmlns:p14="http://schemas.microsoft.com/office/powerpoint/2010/main" val="6126864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3869031275"/>
              </p:ext>
            </p:extLst>
          </p:nvPr>
        </p:nvGraphicFramePr>
        <p:xfrm>
          <a:off x="494522" y="346442"/>
          <a:ext cx="11299372" cy="6168632"/>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Quality of</a:t>
                      </a:r>
                      <a:r>
                        <a:rPr lang="en-GB" sz="2000" baseline="0" dirty="0">
                          <a:latin typeface="Georgia" panose="02040502050405020303" pitchFamily="18" charset="0"/>
                        </a:rPr>
                        <a:t> Education</a:t>
                      </a:r>
                      <a:endParaRPr lang="en-GB" sz="2000" dirty="0">
                        <a:latin typeface="Georgia" panose="02040502050405020303" pitchFamily="18" charset="0"/>
                      </a:endParaRP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ensure</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an</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authentic,</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creative</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and</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relevant</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learning</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environment</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supports</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children</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in</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making</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effective progress and in celebrating their achievements.</a:t>
                      </a:r>
                      <a:endParaRPr lang="en-GB" sz="1100" dirty="0">
                        <a:latin typeface="Georgia" panose="02040502050405020303" pitchFamily="18" charset="0"/>
                        <a:ea typeface="Symbol" panose="05050102010706020507" pitchFamily="18" charset="2"/>
                        <a:cs typeface="Symbol" panose="05050102010706020507" pitchFamily="18" charset="2"/>
                      </a:endParaRPr>
                    </a:p>
                    <a:p>
                      <a:pPr marL="0" lvl="0" indent="0">
                        <a:buFont typeface="Arial" panose="020B0604020202020204" pitchFamily="34" charset="0"/>
                        <a:buNone/>
                      </a:pPr>
                      <a:endParaRPr lang="en-GB" sz="1100" dirty="0">
                        <a:solidFill>
                          <a:srgbClr val="FF6600"/>
                        </a:solidFill>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Clarity of expectation – September 2022 &amp; 2023 INSET days.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All phase leaders to conduct half termly review of learning environment within their phase, with appropriate actions to follow (from Sep 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All Maths &amp; English agreed working walls to be up to date and used in lessons. (By September 2022 and monitored in line with cycle).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Timelines to be evidenced and visible in all classes. (By May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Outdoor timelines to be extended and improved (Oct 2023) –installation by school signs.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Prior terms learning to be encapsulated in retrieval displays in all classes where all subject areas are reflected in the learning environment. (By Spring / Autumn 2023.) Monitored by SL in ongoing monitoring cycle.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High quality and up to date display celebrates children’s work. (reviewed termly)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Like Jesus Awards extended to include writing – Sep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 SB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CB, FD, MW, 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SB/DE/ZA &amp; HD,FD,GB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DC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DC/MJ/</a:t>
                      </a:r>
                      <a:r>
                        <a:rPr kumimoji="0" lang="en-GB" sz="1100" b="0" i="0" u="none" strike="noStrike" kern="1200" cap="none" spc="0" normalizeH="0" baseline="0" noProof="0" dirty="0" err="1">
                          <a:ln>
                            <a:noFill/>
                          </a:ln>
                          <a:solidFill>
                            <a:srgbClr val="990000"/>
                          </a:solidFill>
                          <a:effectLst/>
                          <a:uLnTx/>
                          <a:uFillTx/>
                          <a:latin typeface="Georgia" panose="02040502050405020303" pitchFamily="18" charset="0"/>
                          <a:ea typeface="+mn-ea"/>
                          <a:cs typeface="+mn-cs"/>
                        </a:rPr>
                        <a:t>SBu</a:t>
                      </a: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 All SLs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SLs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The learning environment, in and outside class bases, reflects the breadth of learning taking place and supports pupil learning and recall, including that for SEND pupils, enabling them to achieve FFT equivalent targets.</a:t>
                      </a:r>
                    </a:p>
                  </a:txBody>
                  <a:tcPr/>
                </a:tc>
                <a:extLst>
                  <a:ext uri="{0D108BD9-81ED-4DB2-BD59-A6C34878D82A}">
                    <a16:rowId xmlns:a16="http://schemas.microsoft.com/office/drawing/2014/main" val="3493928159"/>
                  </a:ext>
                </a:extLst>
              </a:tr>
              <a:tr h="7754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990000"/>
                        </a:solidFill>
                        <a:latin typeface="Georgia" panose="02040502050405020303"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7054046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p&#10;&#10;Description automatically generated">
            <a:extLst>
              <a:ext uri="{FF2B5EF4-FFF2-40B4-BE49-F238E27FC236}">
                <a16:creationId xmlns:a16="http://schemas.microsoft.com/office/drawing/2014/main" id="{8202574C-3962-DD12-DA48-CB9CE42B7AA2}"/>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2800" b="1" dirty="0">
                <a:solidFill>
                  <a:srgbClr val="990000"/>
                </a:solidFill>
                <a:latin typeface="Georgia" panose="02040502050405020303" pitchFamily="18" charset="0"/>
              </a:rPr>
              <a:t>Focus Area 2</a:t>
            </a:r>
          </a:p>
        </p:txBody>
      </p:sp>
      <p:sp>
        <p:nvSpPr>
          <p:cNvPr id="24" name="Rectangle 2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1700" b="1">
                <a:latin typeface="Georgia" panose="02040502050405020303" pitchFamily="18" charset="0"/>
              </a:rPr>
              <a:t>Behaviour &amp; Attitudes</a:t>
            </a:r>
          </a:p>
        </p:txBody>
      </p:sp>
    </p:spTree>
    <p:extLst>
      <p:ext uri="{BB962C8B-B14F-4D97-AF65-F5344CB8AC3E}">
        <p14:creationId xmlns:p14="http://schemas.microsoft.com/office/powerpoint/2010/main" val="977694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0" y="0"/>
            <a:ext cx="4680000" cy="5761513"/>
          </a:xfrm>
          <a:prstGeom prst="rect">
            <a:avLst/>
          </a:prstGeom>
        </p:spPr>
      </p:pic>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4680000" y="0"/>
            <a:ext cx="4680000" cy="4856604"/>
          </a:xfrm>
          <a:prstGeom prst="rect">
            <a:avLst/>
          </a:prstGeom>
        </p:spPr>
      </p:pic>
    </p:spTree>
    <p:extLst>
      <p:ext uri="{BB962C8B-B14F-4D97-AF65-F5344CB8AC3E}">
        <p14:creationId xmlns:p14="http://schemas.microsoft.com/office/powerpoint/2010/main" val="1772668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2956429445"/>
              </p:ext>
            </p:extLst>
          </p:nvPr>
        </p:nvGraphicFramePr>
        <p:xfrm>
          <a:off x="494522" y="346442"/>
          <a:ext cx="11299372" cy="6490456"/>
        </p:xfrm>
        <a:graphic>
          <a:graphicData uri="http://schemas.openxmlformats.org/drawingml/2006/table">
            <a:tbl>
              <a:tblPr firstRow="1" bandRow="1">
                <a:tableStyleId>{F5AB1C69-6EDB-4FF4-983F-18BD219EF322}</a:tableStyleId>
              </a:tblPr>
              <a:tblGrid>
                <a:gridCol w="2175526">
                  <a:extLst>
                    <a:ext uri="{9D8B030D-6E8A-4147-A177-3AD203B41FA5}">
                      <a16:colId xmlns:a16="http://schemas.microsoft.com/office/drawing/2014/main" val="3176251353"/>
                    </a:ext>
                  </a:extLst>
                </a:gridCol>
                <a:gridCol w="4389120">
                  <a:extLst>
                    <a:ext uri="{9D8B030D-6E8A-4147-A177-3AD203B41FA5}">
                      <a16:colId xmlns:a16="http://schemas.microsoft.com/office/drawing/2014/main" val="3871744346"/>
                    </a:ext>
                  </a:extLst>
                </a:gridCol>
                <a:gridCol w="1911697">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Behaviour &amp; Attitudes</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To</a:t>
                      </a:r>
                      <a:r>
                        <a:rPr lang="en-US" sz="1100" spc="-20"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ensure</a:t>
                      </a:r>
                      <a:r>
                        <a:rPr lang="en-US" sz="1100" spc="-15"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strategies</a:t>
                      </a:r>
                      <a:r>
                        <a:rPr lang="en-US" sz="1100" spc="-10"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in</a:t>
                      </a:r>
                      <a:r>
                        <a:rPr lang="en-US" sz="1100" spc="-20"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place</a:t>
                      </a:r>
                      <a:r>
                        <a:rPr lang="en-US" sz="1100" spc="-10"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to</a:t>
                      </a:r>
                      <a:r>
                        <a:rPr lang="en-US" sz="1100" spc="-10"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support</a:t>
                      </a:r>
                      <a:r>
                        <a:rPr lang="en-US" sz="1100" spc="-15"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families</a:t>
                      </a:r>
                      <a:r>
                        <a:rPr lang="en-US" sz="1100" spc="-15"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and</a:t>
                      </a:r>
                      <a:r>
                        <a:rPr lang="en-US" sz="1100" spc="-20"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avoid</a:t>
                      </a:r>
                      <a:r>
                        <a:rPr lang="en-US" sz="1100" spc="-15"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suspension</a:t>
                      </a:r>
                      <a:r>
                        <a:rPr lang="en-US" sz="1100" spc="-10"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and</a:t>
                      </a:r>
                      <a:r>
                        <a:rPr lang="en-US" sz="1100" spc="-20" dirty="0">
                          <a:solidFill>
                            <a:srgbClr val="00AF50"/>
                          </a:solidFill>
                          <a:latin typeface="Georgia" panose="02040502050405020303" pitchFamily="18" charset="0"/>
                          <a:ea typeface="Symbol" panose="05050102010706020507" pitchFamily="18" charset="2"/>
                          <a:cs typeface="Symbol" panose="05050102010706020507" pitchFamily="18" charset="2"/>
                        </a:rPr>
                        <a:t> permanent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exclusion (except</a:t>
                      </a:r>
                      <a:r>
                        <a:rPr lang="en-US" sz="1100" baseline="0" dirty="0">
                          <a:solidFill>
                            <a:srgbClr val="00AF50"/>
                          </a:solidFill>
                          <a:latin typeface="Georgia" panose="02040502050405020303" pitchFamily="18" charset="0"/>
                          <a:ea typeface="Symbol" panose="05050102010706020507" pitchFamily="18" charset="2"/>
                          <a:cs typeface="Symbol" panose="05050102010706020507" pitchFamily="18" charset="2"/>
                        </a:rPr>
                        <a:t> as a last and appropriate resort)</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a:t>
                      </a:r>
                      <a:r>
                        <a:rPr lang="en-US" sz="1100" spc="-15"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including development of pastoral leadership.</a:t>
                      </a:r>
                      <a:endParaRPr lang="en-GB" sz="1100" dirty="0">
                        <a:solidFill>
                          <a:schemeClr val="dk1"/>
                        </a:solidFill>
                        <a:latin typeface="Georgia" panose="02040502050405020303" pitchFamily="18" charset="0"/>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dirty="0">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Internal promotion of family liaison lead to SLT, in role of senior pastoral leader and DSL / attendance officer.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Pastoral lead to identify priority actions and report termly to governors linked to achievement of targets.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Ensure that Achieve meeting opportunities are in place to support (all but especially vulnerable / SEND) pupils and families. Evidence documented on CPOMS – monthly as advertised in newsletter.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Strategies in place for all, but especially one vulnerable (SEND EHCP) LKS2 pupil,  to ensure alternative provisions are accessible where possible and other interventions in place to reduce chances of suspension and permanent exclusion. (Ongoing but AP in place by Jan 2023 &amp; transfer to specialist provision by May 2023). Following 0.4 AP for one term, </a:t>
                      </a:r>
                      <a:r>
                        <a:rPr kumimoji="0" lang="en-GB" sz="1100" b="0" i="1"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behavioural support visits in place 1x </a:t>
                      </a:r>
                      <a:r>
                        <a:rPr kumimoji="0" lang="en-GB" sz="1100" b="0" i="1"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p.w</a:t>
                      </a:r>
                      <a:r>
                        <a:rPr kumimoji="0" lang="en-GB" sz="1100" b="0" i="1"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funded by LA.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Pupils in relevant class to understand that an identified special need is not bad behaviour – and for this to be reflected in pupil voice (by April 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SD/MS/DE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MJ/MS/DE/SD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Relevant CTs &amp; SNAs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 CTs &amp; support staff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Parents and families feel appropriately supported or receive the necessary available support, in a timely fashion, for their children – identified through parent voice, CPOMS records etc. (termly PV surveys ongoing).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Suspension and Permanent Exclusion is avoided wherever possible, with relevant evidence of support in place in all cases.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To ensure all pupils are able to learn without disturbance and understand when a special need is not ‘bad behaviour’.</a:t>
                      </a:r>
                    </a:p>
                  </a:txBody>
                  <a:tcPr/>
                </a:tc>
                <a:extLst>
                  <a:ext uri="{0D108BD9-81ED-4DB2-BD59-A6C34878D82A}">
                    <a16:rowId xmlns:a16="http://schemas.microsoft.com/office/drawing/2014/main" val="3493928159"/>
                  </a:ext>
                </a:extLst>
              </a:tr>
              <a:tr h="77545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To</a:t>
                      </a:r>
                      <a:r>
                        <a:rPr kumimoji="0" lang="en-US" sz="1100" b="0" i="0" u="none" strike="noStrike" kern="1200" cap="none" spc="-5"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further</a:t>
                      </a:r>
                      <a:r>
                        <a:rPr kumimoji="0" lang="en-US" sz="1100" b="0" i="0" u="none" strike="noStrike" kern="1200" cap="none" spc="-1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improve</a:t>
                      </a:r>
                      <a:r>
                        <a:rPr kumimoji="0" lang="en-US" sz="1100" b="0" i="0" u="none" strike="noStrike" kern="1200" cap="none" spc="-2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break-</a:t>
                      </a:r>
                      <a:r>
                        <a:rPr kumimoji="0" lang="en-US" sz="1100" b="0" i="0" u="none" strike="noStrike" kern="1200" cap="none" spc="-25"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and</a:t>
                      </a:r>
                      <a:r>
                        <a:rPr kumimoji="0" lang="en-US" sz="1100" b="0" i="0" u="none" strike="noStrike" kern="1200" cap="none" spc="-15"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lunch-</a:t>
                      </a:r>
                      <a:r>
                        <a:rPr kumimoji="0" lang="en-US" sz="1100" b="0" i="0" u="none" strike="noStrike" kern="1200" cap="none" spc="-1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times</a:t>
                      </a:r>
                      <a:r>
                        <a:rPr kumimoji="0" lang="en-US" sz="1100" b="0" i="0" u="none" strike="noStrike" kern="1200" cap="none" spc="-1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through</a:t>
                      </a:r>
                      <a:r>
                        <a:rPr kumimoji="0" lang="en-US" sz="1100" b="0" i="0" u="none" strike="noStrike" kern="1200" cap="none" spc="-15"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the</a:t>
                      </a:r>
                      <a:r>
                        <a:rPr kumimoji="0" lang="en-US" sz="1100" b="0" i="0" u="none" strike="noStrike" kern="1200" cap="none" spc="-5"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expansion</a:t>
                      </a:r>
                      <a:r>
                        <a:rPr kumimoji="0" lang="en-US" sz="1100" b="0" i="0" u="none" strike="noStrike" kern="1200" cap="none" spc="-15"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of</a:t>
                      </a:r>
                      <a:r>
                        <a:rPr kumimoji="0" lang="en-US" sz="1100" b="0" i="0" u="none" strike="noStrike" kern="1200" cap="none" spc="-25"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activity</a:t>
                      </a:r>
                      <a:r>
                        <a:rPr kumimoji="0" lang="en-US" sz="1100" b="0" i="0" u="none" strike="noStrike" kern="1200" cap="none" spc="-1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including</a:t>
                      </a:r>
                      <a:r>
                        <a:rPr kumimoji="0" lang="en-US" sz="1100" b="0" i="0" u="none" strike="noStrike" kern="1200" cap="none" spc="-15"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orienteering</a:t>
                      </a:r>
                      <a:r>
                        <a:rPr kumimoji="0" lang="en-US" sz="1100" b="0" i="0" u="none" strike="noStrike" kern="1200" cap="none" spc="-15"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and</a:t>
                      </a:r>
                      <a:r>
                        <a:rPr kumimoji="0" lang="en-US" sz="1100" b="0" i="0" u="none" strike="noStrike" kern="1200" cap="none" spc="-15"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 </a:t>
                      </a: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adult expertise in leading games.</a:t>
                      </a:r>
                    </a:p>
                    <a:p>
                      <a:pPr marL="171450" indent="-171450">
                        <a:buFont typeface="Arial" panose="020B0604020202020204" pitchFamily="34" charset="0"/>
                        <a:buChar char="•"/>
                      </a:pPr>
                      <a:endParaRPr lang="en-GB" sz="1100" dirty="0">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Review of Lunchtime staffing to include more TA staff – appropriate professional development meetings to take place throughout the year.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Orienteering cycle to be re-organised and daily activities in place (Sep 2023) with adult and pupil leadership developed.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To engage with School Health UK </a:t>
                      </a:r>
                      <a:r>
                        <a:rPr kumimoji="0" lang="en-GB" sz="1100" b="0" i="0" u="none" strike="noStrike" kern="1200" cap="none" spc="0" normalizeH="0" baseline="0" noProof="0" dirty="0" err="1">
                          <a:ln>
                            <a:noFill/>
                          </a:ln>
                          <a:solidFill>
                            <a:srgbClr val="FF6600"/>
                          </a:solidFill>
                          <a:effectLst/>
                          <a:uLnTx/>
                          <a:uFillTx/>
                          <a:latin typeface="Georgia" panose="02040502050405020303" pitchFamily="18" charset="0"/>
                          <a:ea typeface="+mn-ea"/>
                          <a:cs typeface="+mn-cs"/>
                        </a:rPr>
                        <a:t>kitemark</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 for lunchtime improvement – with actions appropriately implemented (April 2023 launch). </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Review held 20 June 2023</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Review provision and action plan as part of staff member (JC) engaging with NPQLBC to impact on break and lunch provision. </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New behaviour policy in place in line with KCSIE changes – Sep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Pupil voice termly linked to lunchtime provision. (pupil leadership in place from Sep 2023 – ongoing review)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CCTV in place to ensure resolution focused enquiry. – Sep 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MJ/SD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SD / MW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MW/MJ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JC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(JW from Su2023)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Social times offer opportunities to develop positive behaviour and attitudes and support wellbeing – seen in reduction of CPOMS incidents and pupil voice outcomes.</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3446239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p&#10;&#10;Description automatically generated">
            <a:extLst>
              <a:ext uri="{FF2B5EF4-FFF2-40B4-BE49-F238E27FC236}">
                <a16:creationId xmlns:a16="http://schemas.microsoft.com/office/drawing/2014/main" id="{D59ED4EA-69B9-ED42-A0F0-41DA9B937F2B}"/>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2800" b="1" dirty="0">
                <a:solidFill>
                  <a:srgbClr val="990000"/>
                </a:solidFill>
                <a:latin typeface="Georgia" panose="02040502050405020303" pitchFamily="18" charset="0"/>
              </a:rPr>
              <a:t>Focus Area 3</a:t>
            </a:r>
          </a:p>
        </p:txBody>
      </p:sp>
      <p:sp>
        <p:nvSpPr>
          <p:cNvPr id="24" name="Rectangle 2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1700" b="1">
                <a:latin typeface="Georgia" panose="02040502050405020303" pitchFamily="18" charset="0"/>
              </a:rPr>
              <a:t>Personal Development</a:t>
            </a:r>
          </a:p>
        </p:txBody>
      </p:sp>
    </p:spTree>
    <p:extLst>
      <p:ext uri="{BB962C8B-B14F-4D97-AF65-F5344CB8AC3E}">
        <p14:creationId xmlns:p14="http://schemas.microsoft.com/office/powerpoint/2010/main" val="250963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1" y="-1"/>
            <a:ext cx="5040000" cy="5951758"/>
          </a:xfrm>
          <a:prstGeom prst="rect">
            <a:avLst/>
          </a:prstGeom>
        </p:spPr>
      </p:pic>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5039999" y="-1"/>
            <a:ext cx="5040000" cy="5652646"/>
          </a:xfrm>
          <a:prstGeom prst="rect">
            <a:avLst/>
          </a:prstGeom>
        </p:spPr>
      </p:pic>
    </p:spTree>
    <p:extLst>
      <p:ext uri="{BB962C8B-B14F-4D97-AF65-F5344CB8AC3E}">
        <p14:creationId xmlns:p14="http://schemas.microsoft.com/office/powerpoint/2010/main" val="4056214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2480921608"/>
              </p:ext>
            </p:extLst>
          </p:nvPr>
        </p:nvGraphicFramePr>
        <p:xfrm>
          <a:off x="348218" y="32264"/>
          <a:ext cx="11299372" cy="6825736"/>
        </p:xfrm>
        <a:graphic>
          <a:graphicData uri="http://schemas.openxmlformats.org/drawingml/2006/table">
            <a:tbl>
              <a:tblPr firstRow="1" bandRow="1">
                <a:tableStyleId>{F5AB1C69-6EDB-4FF4-983F-18BD219EF322}</a:tableStyleId>
              </a:tblPr>
              <a:tblGrid>
                <a:gridCol w="1745758">
                  <a:extLst>
                    <a:ext uri="{9D8B030D-6E8A-4147-A177-3AD203B41FA5}">
                      <a16:colId xmlns:a16="http://schemas.microsoft.com/office/drawing/2014/main" val="3176251353"/>
                    </a:ext>
                  </a:extLst>
                </a:gridCol>
                <a:gridCol w="3907556">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1750" dirty="0">
                          <a:latin typeface="Georgia" panose="02040502050405020303" pitchFamily="18" charset="0"/>
                        </a:rPr>
                        <a:t>Personal Development</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6600"/>
                          </a:solidFill>
                          <a:effectLst/>
                          <a:uLnTx/>
                          <a:uFillTx/>
                          <a:latin typeface="Georgia" panose="02040502050405020303" pitchFamily="18" charset="0"/>
                          <a:ea typeface="Symbol" panose="05050102010706020507" pitchFamily="18" charset="2"/>
                          <a:cs typeface="Symbol" panose="05050102010706020507" pitchFamily="18" charset="2"/>
                        </a:rPr>
                        <a:t>To support achievement and pastoral needs through UNITE | ACHIEVE | CELEBRATE strategy.</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Establish Unite meetings, termly, where that term’s CMAP is shared with parents, but also pastoral and personal development matters are discussed. (Sep 2022 and termly). Headteacher to attend all launch UNITE meetings. To run these on zoom from Sep 2023, then in person </a:t>
                      </a: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Sp</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/Su to ensure all have access to recordings.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Meet the Teacher event in place from Sep 2023 – held 13 Sep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Parents to have appropriate signposting and access to Achieve drop-in sessions as appropriate – with </a:t>
                      </a: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SENCo</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or Pastoral Lead. Monthly from Sep 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Celebration assemblies, dojos, music recitals etc. to promote extensive personal development opportunities. (From Au1 Term 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Additional rich opportunities for enhancement recorded in hall displays – sports and other. Updated termly at triangulation twilight by TA support staff.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Extra-curricular opportunities published (and updated) for whole year on virtual office section of school website. (Sept 2022 &amp; Sep 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CTs &amp; SD, 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MS, DE, SD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(AE from Su23), MS, SLs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SB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MW, BH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Pupil and parent surveys result in positive feedback for  promotion of personal development, rich experiences and healthy relationships.</a:t>
                      </a:r>
                    </a:p>
                  </a:txBody>
                  <a:tcPr/>
                </a:tc>
                <a:extLst>
                  <a:ext uri="{0D108BD9-81ED-4DB2-BD59-A6C34878D82A}">
                    <a16:rowId xmlns:a16="http://schemas.microsoft.com/office/drawing/2014/main" val="3493928159"/>
                  </a:ext>
                </a:extLst>
              </a:tr>
              <a:tr h="775456">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rgbClr val="FF6600"/>
                          </a:solidFill>
                          <a:latin typeface="Georgia" panose="02040502050405020303" pitchFamily="18" charset="0"/>
                        </a:rPr>
                        <a:t>Promote development of active</a:t>
                      </a:r>
                      <a:r>
                        <a:rPr lang="en-GB" sz="1100" baseline="0" dirty="0">
                          <a:solidFill>
                            <a:srgbClr val="FF6600"/>
                          </a:solidFill>
                          <a:latin typeface="Georgia" panose="02040502050405020303" pitchFamily="18" charset="0"/>
                        </a:rPr>
                        <a:t> citizenship in all classes through outreach linked to planned curriculum</a:t>
                      </a:r>
                      <a:endParaRPr lang="en-GB" sz="1100" dirty="0">
                        <a:solidFill>
                          <a:srgbClr val="FF66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Pupil leadership to be celebrated in hall – with all leadership groups given opportunity to feedback to school community on a regular basis. (Spring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Pupil Leaders to engage with an annual report to governors (Summer 2024– via establishment of </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revised pupil leadership framework – 5 Sep 2023</a:t>
                      </a: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Partnerships with organisations such as RFK Human Rights, Comino, </a:t>
                      </a: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EducareM</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Building the Kingdom etc. to promote active citizenship through engagement in wider outreach and opportunity.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Classes to engage, through their identified curriculum links, to local organisations (Sep2023 and monitored through subject lead cycle).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Residentials</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have all returned, including France, Ford Castle, Kingswood &amp; Big Sleep.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(AE from Su23)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Staff leads for PL teams.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BF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BF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SLs &amp; 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SO, SB</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Character development and preparation for a life of service in modern Britain is a strength of pupil formation evidenced through pupil interview and triangulation. Reviews show development in relation to protected characteristic understanding and application.</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1737711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p&#10;&#10;Description automatically generated">
            <a:extLst>
              <a:ext uri="{FF2B5EF4-FFF2-40B4-BE49-F238E27FC236}">
                <a16:creationId xmlns:a16="http://schemas.microsoft.com/office/drawing/2014/main" id="{BE74B973-54B3-85C9-24CC-C9A2364BA9CC}"/>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2800" b="1" dirty="0">
                <a:solidFill>
                  <a:srgbClr val="990000"/>
                </a:solidFill>
                <a:latin typeface="Georgia" panose="02040502050405020303" pitchFamily="18" charset="0"/>
              </a:rPr>
              <a:t>Focus Area 4</a:t>
            </a:r>
          </a:p>
        </p:txBody>
      </p:sp>
      <p:sp>
        <p:nvSpPr>
          <p:cNvPr id="24" name="Rectangle 2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1700" b="1">
                <a:latin typeface="Georgia" panose="02040502050405020303" pitchFamily="18" charset="0"/>
              </a:rPr>
              <a:t>Leadership &amp; Management</a:t>
            </a:r>
          </a:p>
        </p:txBody>
      </p:sp>
    </p:spTree>
    <p:extLst>
      <p:ext uri="{BB962C8B-B14F-4D97-AF65-F5344CB8AC3E}">
        <p14:creationId xmlns:p14="http://schemas.microsoft.com/office/powerpoint/2010/main" val="357597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0" y="0"/>
            <a:ext cx="4680000" cy="5240807"/>
          </a:xfrm>
          <a:prstGeom prst="rect">
            <a:avLst/>
          </a:prstGeom>
        </p:spPr>
      </p:pic>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4680000" y="0"/>
            <a:ext cx="4680000" cy="6103575"/>
          </a:xfrm>
          <a:prstGeom prst="rect">
            <a:avLst/>
          </a:prstGeom>
        </p:spPr>
      </p:pic>
      <p:sp>
        <p:nvSpPr>
          <p:cNvPr id="6" name="TextBox 5"/>
          <p:cNvSpPr txBox="1"/>
          <p:nvPr/>
        </p:nvSpPr>
        <p:spPr>
          <a:xfrm>
            <a:off x="192024" y="5166360"/>
            <a:ext cx="3035808" cy="1323439"/>
          </a:xfrm>
          <a:prstGeom prst="rect">
            <a:avLst/>
          </a:prstGeom>
          <a:noFill/>
        </p:spPr>
        <p:txBody>
          <a:bodyPr wrap="square" rtlCol="0">
            <a:spAutoFit/>
          </a:bodyPr>
          <a:lstStyle/>
          <a:p>
            <a:r>
              <a:rPr lang="en-GB" sz="2000" b="1" dirty="0">
                <a:solidFill>
                  <a:srgbClr val="990000"/>
                </a:solidFill>
                <a:latin typeface="Georgia" panose="02040502050405020303" pitchFamily="18" charset="0"/>
              </a:rPr>
              <a:t>SES UPDATED 29 NOV 2022 with support from Allyson Ingall consultancy.</a:t>
            </a:r>
          </a:p>
        </p:txBody>
      </p:sp>
    </p:spTree>
    <p:extLst>
      <p:ext uri="{BB962C8B-B14F-4D97-AF65-F5344CB8AC3E}">
        <p14:creationId xmlns:p14="http://schemas.microsoft.com/office/powerpoint/2010/main" val="22201595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4213663465"/>
              </p:ext>
            </p:extLst>
          </p:nvPr>
        </p:nvGraphicFramePr>
        <p:xfrm>
          <a:off x="494522" y="346442"/>
          <a:ext cx="11299372" cy="6322816"/>
        </p:xfrm>
        <a:graphic>
          <a:graphicData uri="http://schemas.openxmlformats.org/drawingml/2006/table">
            <a:tbl>
              <a:tblPr firstRow="1" bandRow="1">
                <a:tableStyleId>{F5AB1C69-6EDB-4FF4-983F-18BD219EF322}</a:tableStyleId>
              </a:tblPr>
              <a:tblGrid>
                <a:gridCol w="2157238">
                  <a:extLst>
                    <a:ext uri="{9D8B030D-6E8A-4147-A177-3AD203B41FA5}">
                      <a16:colId xmlns:a16="http://schemas.microsoft.com/office/drawing/2014/main" val="3176251353"/>
                    </a:ext>
                  </a:extLst>
                </a:gridCol>
                <a:gridCol w="4489704">
                  <a:extLst>
                    <a:ext uri="{9D8B030D-6E8A-4147-A177-3AD203B41FA5}">
                      <a16:colId xmlns:a16="http://schemas.microsoft.com/office/drawing/2014/main" val="3871744346"/>
                    </a:ext>
                  </a:extLst>
                </a:gridCol>
                <a:gridCol w="1829401">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Leadership &amp; Management</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ensure</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that</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appropriate</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sequencing</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and</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high</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quality</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curriculum</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coverage</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results</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in</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improved</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attainment and progress – including Y4 multiplication check. And to ensure phonics dip</a:t>
                      </a:r>
                      <a:r>
                        <a:rPr lang="en-US" sz="1100" baseline="0" dirty="0">
                          <a:solidFill>
                            <a:srgbClr val="FF6600"/>
                          </a:solidFill>
                          <a:latin typeface="Georgia" panose="02040502050405020303" pitchFamily="18" charset="0"/>
                          <a:ea typeface="Symbol" panose="05050102010706020507" pitchFamily="18" charset="2"/>
                          <a:cs typeface="Symbol" panose="05050102010706020507" pitchFamily="18" charset="2"/>
                        </a:rPr>
                        <a:t> in data is addressed.</a:t>
                      </a:r>
                      <a:endParaRPr lang="en-GB" sz="1100" dirty="0">
                        <a:solidFill>
                          <a:prstClr val="black"/>
                        </a:solidFill>
                        <a:latin typeface="Georgia" panose="02040502050405020303" pitchFamily="18" charset="0"/>
                        <a:ea typeface="Symbol" panose="05050102010706020507" pitchFamily="18" charset="2"/>
                        <a:cs typeface="Symbol" panose="05050102010706020507" pitchFamily="18" charset="2"/>
                      </a:endParaRPr>
                    </a:p>
                    <a:p>
                      <a:pPr marL="171450" indent="-171450">
                        <a:buFont typeface="Arial" panose="020B0604020202020204" pitchFamily="34" charset="0"/>
                        <a:buChar char="•"/>
                      </a:pPr>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Ongoing review of CMAP linked to best practice models – to ensure time is allocated to review subject association updates and relevant research and development – and to then ensure incorporation of relevant aspects in curriculum. (in line with cycle of subject leader development) Launched at Sep 2022 INSET day.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Review Maths curriculum in line with changes to White Rose Maths scheme sequence (termly updates), including new WRH workbooks.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Multiplication tracking to identify appropriate interventions – and review effectiveness. (Au1 2022 &amp;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Multiplication wristbands in place for </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all KS2+ pupils</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(Au2 2022  &amp; Au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Daily LKS2 multiplication lesson in place. (Au2 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Interventions in place for those who did not achieve 2022 &amp; 2023 multiplication check (Sep 2023) </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Additional DHT intervention as needed Su2024.</a:t>
                      </a:r>
                      <a:endPar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Pupil Progress meetings identify target pupils and strategies to ensure achievement is met.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Phonics data dip – retests July (showed 90% pass) &amp; Sep 2023. Additional TA experienced in phonics to provide bespoke support in KS1. Sep 2023. </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Additional DHT intervention as needed Su2024.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MJ/SB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DE, ZA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SB, ZA, 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ZA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(FD / SG from Su23)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Pupil progress and terminal tests show pupil achievement and progress is improved – with reference to FFT20+ and equivalent.</a:t>
                      </a:r>
                    </a:p>
                  </a:txBody>
                  <a:tcPr/>
                </a:tc>
                <a:extLst>
                  <a:ext uri="{0D108BD9-81ED-4DB2-BD59-A6C34878D82A}">
                    <a16:rowId xmlns:a16="http://schemas.microsoft.com/office/drawing/2014/main" val="3493928159"/>
                  </a:ext>
                </a:extLst>
              </a:tr>
              <a:tr h="77545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provide</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focused</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expectation</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setting,</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consistency</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and</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CPD</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for</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all</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subjects</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where</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needed,</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with</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particular reference early in the year to Music &amp; Computing via a mentoring model.</a:t>
                      </a:r>
                    </a:p>
                    <a:p>
                      <a:pPr marL="171450" indent="-171450">
                        <a:buFont typeface="Arial" panose="020B0604020202020204" pitchFamily="34" charset="0"/>
                        <a:buChar char="•"/>
                      </a:pPr>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SL triangulation to identify coaching and support needed and this to be in place before teaching point where possible. (Half termly)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Programme of CPLDF established for year and adapted as necessary through SL and wider staff interaction with CPDF lead (BT).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Autumn term 2022 team teaching and coaching plan in place for Music, led by SL (MS) with some transition into Spring Term 2023 where needed. To monitor impact following this CPD. Au 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Computing mentoring model in place led by subject leader (BT) during Autumn 2022 &amp; Spring 2023 Terms. To monitor impact Au 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 &amp; SLs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BT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BT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Consistency in approach to teaching is achieved in all areas through ongoing professional development and support strategies.</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2663668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CB656B-A7BD-562C-FCEE-127E7B9B1FB4}"/>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11F8C3C-5B31-CF88-1BD2-D883E931A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Map&#10;&#10;Description automatically generated">
            <a:extLst>
              <a:ext uri="{FF2B5EF4-FFF2-40B4-BE49-F238E27FC236}">
                <a16:creationId xmlns:a16="http://schemas.microsoft.com/office/drawing/2014/main" id="{256E2F79-780C-8730-8B00-BFE2B3F8EC94}"/>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CE2156B8-F1D0-FD5F-0AAD-DC6C40246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6BA7A30-8F68-43BE-9018-3563B36AEE45}"/>
              </a:ext>
            </a:extLst>
          </p:cNvPr>
          <p:cNvSpPr>
            <a:spLocks noGrp="1"/>
          </p:cNvSpPr>
          <p:nvPr>
            <p:ph type="title"/>
          </p:nvPr>
        </p:nvSpPr>
        <p:spPr>
          <a:xfrm>
            <a:off x="371094" y="1161288"/>
            <a:ext cx="3438144" cy="1124712"/>
          </a:xfrm>
        </p:spPr>
        <p:txBody>
          <a:bodyPr anchor="b">
            <a:normAutofit/>
          </a:bodyPr>
          <a:lstStyle/>
          <a:p>
            <a:r>
              <a:rPr lang="en-GB" sz="2800" b="1" dirty="0">
                <a:solidFill>
                  <a:srgbClr val="990000"/>
                </a:solidFill>
                <a:latin typeface="Georgia" panose="02040502050405020303" pitchFamily="18" charset="0"/>
              </a:rPr>
              <a:t>Focus Area 1</a:t>
            </a:r>
          </a:p>
        </p:txBody>
      </p:sp>
      <p:sp>
        <p:nvSpPr>
          <p:cNvPr id="24" name="Rectangle 23">
            <a:extLst>
              <a:ext uri="{FF2B5EF4-FFF2-40B4-BE49-F238E27FC236}">
                <a16:creationId xmlns:a16="http://schemas.microsoft.com/office/drawing/2014/main" id="{A7449D01-912A-521D-E635-ABEC13E53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A080ABA5-520A-F031-6D07-5E283588D2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621A549-D4F9-74AC-5920-8BA7AA0D3BE3}"/>
              </a:ext>
            </a:extLst>
          </p:cNvPr>
          <p:cNvSpPr>
            <a:spLocks noGrp="1"/>
          </p:cNvSpPr>
          <p:nvPr>
            <p:ph idx="1"/>
          </p:nvPr>
        </p:nvSpPr>
        <p:spPr>
          <a:xfrm>
            <a:off x="371094" y="2718054"/>
            <a:ext cx="3438906" cy="3207258"/>
          </a:xfrm>
        </p:spPr>
        <p:txBody>
          <a:bodyPr anchor="t">
            <a:normAutofit/>
          </a:bodyPr>
          <a:lstStyle/>
          <a:p>
            <a:pPr marL="0" indent="0">
              <a:buNone/>
            </a:pPr>
            <a:r>
              <a:rPr lang="en-GB" sz="1700" b="1" dirty="0">
                <a:latin typeface="Georgia" panose="02040502050405020303" pitchFamily="18" charset="0"/>
              </a:rPr>
              <a:t>Catholic Life &amp; Mission</a:t>
            </a:r>
          </a:p>
        </p:txBody>
      </p:sp>
    </p:spTree>
    <p:extLst>
      <p:ext uri="{BB962C8B-B14F-4D97-AF65-F5344CB8AC3E}">
        <p14:creationId xmlns:p14="http://schemas.microsoft.com/office/powerpoint/2010/main" val="3480097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481586888"/>
              </p:ext>
            </p:extLst>
          </p:nvPr>
        </p:nvGraphicFramePr>
        <p:xfrm>
          <a:off x="494522" y="346442"/>
          <a:ext cx="11299372" cy="598753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Leadership &amp; Management</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Bespoke</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CPLDF</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including</a:t>
                      </a:r>
                      <a:r>
                        <a:rPr lang="en-US" sz="1100" spc="-20"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subscription</a:t>
                      </a:r>
                      <a:r>
                        <a:rPr lang="en-US" sz="1100" spc="-20"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00AF50"/>
                          </a:solidFill>
                          <a:latin typeface="Georgia" panose="02040502050405020303" pitchFamily="18" charset="0"/>
                          <a:ea typeface="Symbol" panose="05050102010706020507" pitchFamily="18" charset="2"/>
                          <a:cs typeface="Symbol" panose="05050102010706020507" pitchFamily="18" charset="2"/>
                        </a:rPr>
                        <a:t>to</a:t>
                      </a:r>
                      <a:r>
                        <a:rPr lang="en-US" sz="1100" spc="-5"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u="sng" dirty="0">
                          <a:solidFill>
                            <a:srgbClr val="00AF50"/>
                          </a:solidFill>
                          <a:latin typeface="Georgia" panose="02040502050405020303" pitchFamily="18" charset="0"/>
                          <a:ea typeface="Symbol" panose="05050102010706020507" pitchFamily="18" charset="2"/>
                          <a:cs typeface="Symbol" panose="05050102010706020507" pitchFamily="18" charset="2"/>
                          <a:hlinkClick r:id="rId2"/>
                        </a:rPr>
                        <a:t>https://www.schoot.co.uk/</a:t>
                      </a:r>
                      <a:r>
                        <a:rPr lang="en-US" sz="1100" spc="-5" dirty="0">
                          <a:solidFill>
                            <a:srgbClr val="00AF5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lead</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greater</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impact</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for</a:t>
                      </a:r>
                      <a:r>
                        <a:rPr lang="en-US" sz="1100" spc="-3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subject leaders and all staff.</a:t>
                      </a:r>
                    </a:p>
                    <a:p>
                      <a:pPr marL="171450" indent="-171450">
                        <a:buFont typeface="Arial" panose="020B0604020202020204" pitchFamily="34" charset="0"/>
                        <a:buChar char="•"/>
                      </a:pPr>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Programme of CPLDF bespoke to individuals set out and time allocated within staff meeting time and subject lead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Subject leaders to access deep dive training (Au2022)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Staff wellbeing prioritised through reference to EEF research base and documentation (Display Au2022). Staff surveys – termly from Au2022.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Prioritise metacognition development through a TLR3 fixed term post.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BT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MJ/SB (surveys – JW from Su23)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KA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Staff receive focused development and as a result better implement the curriculum, leading to achieved pupil outcomes.</a:t>
                      </a:r>
                    </a:p>
                  </a:txBody>
                  <a:tcPr/>
                </a:tc>
                <a:extLst>
                  <a:ext uri="{0D108BD9-81ED-4DB2-BD59-A6C34878D82A}">
                    <a16:rowId xmlns:a16="http://schemas.microsoft.com/office/drawing/2014/main" val="3493928159"/>
                  </a:ext>
                </a:extLst>
              </a:tr>
              <a:tr h="77545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 seek</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external</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validation</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of</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subject</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aspect</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areas</a:t>
                      </a:r>
                      <a:r>
                        <a:rPr lang="en-US" sz="1100" spc="-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through</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reviews,</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kite-marks</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and</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benchmarking</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as</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tool for school improvement.</a:t>
                      </a:r>
                    </a:p>
                    <a:p>
                      <a:pPr marL="171450" indent="-171450">
                        <a:buFont typeface="Arial" panose="020B0604020202020204" pitchFamily="34" charset="0"/>
                        <a:buChar char="•"/>
                      </a:pPr>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Ongoing cycle of reviews linked to </a:t>
                      </a:r>
                      <a:r>
                        <a:rPr kumimoji="0" lang="en-GB" sz="1100" b="0" i="0" u="none" strike="noStrike" kern="1200" cap="none" spc="0" normalizeH="0" baseline="0" noProof="0" dirty="0" err="1">
                          <a:ln>
                            <a:noFill/>
                          </a:ln>
                          <a:solidFill>
                            <a:srgbClr val="FF6600"/>
                          </a:solidFill>
                          <a:effectLst/>
                          <a:uLnTx/>
                          <a:uFillTx/>
                          <a:latin typeface="Georgia" panose="02040502050405020303" pitchFamily="18" charset="0"/>
                          <a:ea typeface="+mn-ea"/>
                          <a:cs typeface="+mn-cs"/>
                        </a:rPr>
                        <a:t>kitemarks</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FairTrade</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Achiever – Sep22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Primary Science Quality Mark Outreach – Sep22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International Schools Award – Sep22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Early Years Quality Mark – Nov22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AfPE</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Quality Mark – Nov22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UNICEF Rights Respecting Schools Silver – Dec22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Basic Skills Quality Mark – Mar23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Geography Primary Quality Mark –Jun23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RE Quality Mark – Jun23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School Games – Jul23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err="1">
                          <a:ln>
                            <a:noFill/>
                          </a:ln>
                          <a:solidFill>
                            <a:srgbClr val="FF6600"/>
                          </a:solidFill>
                          <a:effectLst/>
                          <a:uLnTx/>
                          <a:uFillTx/>
                          <a:latin typeface="Georgia" panose="02040502050405020303" pitchFamily="18" charset="0"/>
                          <a:ea typeface="+mn-ea"/>
                          <a:cs typeface="+mn-cs"/>
                        </a:rPr>
                        <a:t>ArtsMark</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 – Mar24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Eco Green Flag – Sep24 (new leader so begin work this academic year)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SLs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Leaders have an ambitious vision, and respond to necessary improvement areas leading to improved outcomes and wider opportunities for pupils.</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3850143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832401756"/>
              </p:ext>
            </p:extLst>
          </p:nvPr>
        </p:nvGraphicFramePr>
        <p:xfrm>
          <a:off x="320786" y="99554"/>
          <a:ext cx="11299372" cy="783157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3112569">
                  <a:extLst>
                    <a:ext uri="{9D8B030D-6E8A-4147-A177-3AD203B41FA5}">
                      <a16:colId xmlns:a16="http://schemas.microsoft.com/office/drawing/2014/main" val="3871744346"/>
                    </a:ext>
                  </a:extLst>
                </a:gridCol>
                <a:gridCol w="253348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Leadership &amp; Management</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Engage with NLE work &amp;  develop outreach opportunities</a:t>
                      </a:r>
                    </a:p>
                    <a:p>
                      <a:pPr marL="171450" indent="-171450">
                        <a:buFont typeface="Arial" panose="020B0604020202020204" pitchFamily="34" charset="0"/>
                        <a:buChar char="•"/>
                      </a:pPr>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Headteacher to attend NLE induction and complete online study. (From Dec 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Headteacher to successfully complete NLE commissions allocated by DFE. (From April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School to become </a:t>
                      </a: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EducareM</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Hub for North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School to become RFK Human Rights Primary Hub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School to extend ITT programme by engaging with OLP Best Practice Network (as well as University of Cumbria) – in place Sep 2023 – to review impact Dec 2023.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BF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BF/MJ</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School is rewarded by income to enable wider opportunities for pupils and development of leaders within school.</a:t>
                      </a:r>
                    </a:p>
                  </a:txBody>
                  <a:tcPr/>
                </a:tc>
                <a:extLst>
                  <a:ext uri="{0D108BD9-81ED-4DB2-BD59-A6C34878D82A}">
                    <a16:rowId xmlns:a16="http://schemas.microsoft.com/office/drawing/2014/main" val="3493928159"/>
                  </a:ext>
                </a:extLst>
              </a:tr>
              <a:tr h="775456">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rgbClr val="FF6600"/>
                          </a:solidFill>
                          <a:latin typeface="Georgia" panose="02040502050405020303" pitchFamily="18" charset="0"/>
                          <a:ea typeface="Symbol" panose="05050102010706020507" pitchFamily="18" charset="2"/>
                          <a:cs typeface="Symbol" panose="05050102010706020507" pitchFamily="18" charset="2"/>
                        </a:rPr>
                        <a:t>Strategic plan for teacher / leader maternity leaves ensures</a:t>
                      </a:r>
                      <a:r>
                        <a:rPr lang="en-GB" sz="1100" baseline="0" dirty="0">
                          <a:solidFill>
                            <a:srgbClr val="FF6600"/>
                          </a:solidFill>
                          <a:latin typeface="Georgia" panose="02040502050405020303" pitchFamily="18" charset="0"/>
                          <a:ea typeface="Symbol" panose="05050102010706020507" pitchFamily="18" charset="2"/>
                          <a:cs typeface="Symbol" panose="05050102010706020507" pitchFamily="18" charset="2"/>
                        </a:rPr>
                        <a:t> that there is a seamless transition.</a:t>
                      </a:r>
                      <a:endParaRPr lang="en-GB" sz="1100" dirty="0">
                        <a:solidFill>
                          <a:srgbClr val="FF6600"/>
                        </a:solidFill>
                      </a:endParaRPr>
                    </a:p>
                    <a:p>
                      <a:pPr marL="171450" indent="-171450">
                        <a:buFont typeface="Arial" panose="020B0604020202020204" pitchFamily="34" charset="0"/>
                        <a:buChar char="•"/>
                      </a:pPr>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HD Mat Leave from Nov2022– internal cover by DS (to Dec 2023), initially in Y1 then KS2 from Dec 2023 –part time Tue-Thur. Establish consistency lead role upon return Jan-July2024 (part time).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SB (DHT) Mat Leave – BT to provide some further Y6 morning support &amp; </a:t>
                      </a: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futher</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½ day for PPA&amp; leadership time allocation; roles allocated to existing TLR2 </a:t>
                      </a: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postholders</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AE  - Tracking and assessment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FD – Pupil Progress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CB – Parental partnership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JW – Voice surveys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KA Mat Leave – internal cover by MS (from Su2 2023) then ECT appointment from Sep 2023 for one year (appointment made Feb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SB (SBM) Mat Leave due to begin Dec 2023. To re-organise office workload. </a:t>
                      </a:r>
                      <a:r>
                        <a:rPr kumimoji="0" lang="en-GB" sz="1100" b="0" i="0" u="none" strike="noStrike" kern="1200" cap="none" spc="0" normalizeH="0" baseline="0" noProof="0" dirty="0">
                          <a:ln>
                            <a:noFill/>
                          </a:ln>
                          <a:solidFill>
                            <a:srgbClr val="FF6600"/>
                          </a:solidFill>
                          <a:effectLst/>
                          <a:uLnTx/>
                          <a:uFillTx/>
                          <a:latin typeface="Georgia" panose="02040502050405020303" pitchFamily="18" charset="0"/>
                          <a:ea typeface="+mn-ea"/>
                          <a:cs typeface="+mn-cs"/>
                        </a:rPr>
                        <a:t>Appointment in process linked to BH promotion – March2024.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EYFS TA maternity leave (Au2 2022) covered internally by apprentice – to keep under review. Support to be in place from EYFS lead. Staff member returned Sep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Further </a:t>
                      </a: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Matleave</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July 2024 – JW. Retain </a:t>
                      </a: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exisiting</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two temp contract teachers – achieved Mar2024 (to Aug2025)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SB/MJ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All roles covered ensure that pupils make planned level of progress. Staff development opportunities are taken to ensure retention.</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4020330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p&#10;&#10;Description automatically generated">
            <a:extLst>
              <a:ext uri="{FF2B5EF4-FFF2-40B4-BE49-F238E27FC236}">
                <a16:creationId xmlns:a16="http://schemas.microsoft.com/office/drawing/2014/main" id="{42A7BC8F-BD7B-B274-5C1D-1F7C2B3328B5}"/>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2800" b="1" dirty="0">
                <a:solidFill>
                  <a:srgbClr val="990000"/>
                </a:solidFill>
                <a:latin typeface="Georgia" panose="02040502050405020303" pitchFamily="18" charset="0"/>
              </a:rPr>
              <a:t>Focus Area 5</a:t>
            </a:r>
          </a:p>
        </p:txBody>
      </p:sp>
      <p:sp>
        <p:nvSpPr>
          <p:cNvPr id="24" name="Rectangle 2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1700" b="1">
                <a:latin typeface="Georgia" panose="02040502050405020303" pitchFamily="18" charset="0"/>
              </a:rPr>
              <a:t>Early Years Provision</a:t>
            </a:r>
          </a:p>
        </p:txBody>
      </p:sp>
    </p:spTree>
    <p:extLst>
      <p:ext uri="{BB962C8B-B14F-4D97-AF65-F5344CB8AC3E}">
        <p14:creationId xmlns:p14="http://schemas.microsoft.com/office/powerpoint/2010/main" val="2581379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1" y="1"/>
            <a:ext cx="3600000" cy="4265403"/>
          </a:xfrm>
          <a:prstGeom prst="rect">
            <a:avLst/>
          </a:prstGeom>
        </p:spPr>
      </p:pic>
      <p:pic>
        <p:nvPicPr>
          <p:cNvPr id="5" name="Picture 4"/>
          <p:cNvPicPr>
            <a:picLocks noChangeAspect="1"/>
          </p:cNvPicPr>
          <p:nvPr/>
        </p:nvPicPr>
        <p:blipFill rotWithShape="1">
          <a:blip r:embed="rId3" cstate="hqprint">
            <a:extLst>
              <a:ext uri="{28A0092B-C50C-407E-A947-70E740481C1C}">
                <a14:useLocalDpi xmlns:a14="http://schemas.microsoft.com/office/drawing/2010/main" val="0"/>
              </a:ext>
            </a:extLst>
          </a:blip>
          <a:srcRect/>
          <a:stretch/>
        </p:blipFill>
        <p:spPr>
          <a:xfrm>
            <a:off x="3599999" y="0"/>
            <a:ext cx="3600000" cy="4385788"/>
          </a:xfrm>
          <a:prstGeom prst="rect">
            <a:avLst/>
          </a:prstGeom>
        </p:spPr>
      </p:pic>
      <p:pic>
        <p:nvPicPr>
          <p:cNvPr id="8" name="Picture 7"/>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a:xfrm>
            <a:off x="7199999" y="0"/>
            <a:ext cx="3600000" cy="6887678"/>
          </a:xfrm>
          <a:prstGeom prst="rect">
            <a:avLst/>
          </a:prstGeom>
        </p:spPr>
      </p:pic>
      <p:pic>
        <p:nvPicPr>
          <p:cNvPr id="9" name="Picture 8"/>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a:xfrm>
            <a:off x="0" y="4822915"/>
            <a:ext cx="7200000" cy="1772647"/>
          </a:xfrm>
          <a:prstGeom prst="rect">
            <a:avLst/>
          </a:prstGeom>
        </p:spPr>
      </p:pic>
    </p:spTree>
    <p:extLst>
      <p:ext uri="{BB962C8B-B14F-4D97-AF65-F5344CB8AC3E}">
        <p14:creationId xmlns:p14="http://schemas.microsoft.com/office/powerpoint/2010/main" val="4110725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1687649382"/>
              </p:ext>
            </p:extLst>
          </p:nvPr>
        </p:nvGraphicFramePr>
        <p:xfrm>
          <a:off x="253453" y="103347"/>
          <a:ext cx="11299372" cy="464641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Early Years Provision</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Ensure</a:t>
                      </a:r>
                      <a:r>
                        <a:rPr lang="en-GB" sz="1100" baseline="0" dirty="0">
                          <a:solidFill>
                            <a:srgbClr val="990000"/>
                          </a:solidFill>
                          <a:latin typeface="Georgia" panose="02040502050405020303" pitchFamily="18" charset="0"/>
                        </a:rPr>
                        <a:t> sharp focus on vocabulary development, including in the outdoor provision</a:t>
                      </a:r>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Commission EY review from Learning Together Trust (Dec2022), with appropriate actions taken following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Review from Laura Wright – LA – Nov 2023, Jan 2024– targets achieved to Jan 2024. – review in </a:t>
                      </a: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May 2024 </a:t>
                      </a:r>
                      <a:endPar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Focus on development of communication, language and literacy development, especially access to vocabulary and adult / pupil intervention </a:t>
                      </a:r>
                      <a:r>
                        <a:rPr kumimoji="0" lang="en-GB" sz="1100" b="1" i="0" u="sng" strike="noStrike" kern="1200" cap="none" spc="0" normalizeH="0" baseline="0" noProof="0" dirty="0">
                          <a:ln>
                            <a:noFill/>
                          </a:ln>
                          <a:solidFill>
                            <a:srgbClr val="00B050"/>
                          </a:solidFill>
                          <a:effectLst/>
                          <a:uLnTx/>
                          <a:uFillTx/>
                          <a:latin typeface="Georgia" panose="02040502050405020303" pitchFamily="18" charset="0"/>
                          <a:ea typeface="+mn-ea"/>
                          <a:cs typeface="+mn-cs"/>
                        </a:rPr>
                        <a:t>when outdoors.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SG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CB, RR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The learning environment supports the intent of an ambitious curriculum and the associated vocabulary is in view, reinforced and used by adults and pupils., leading to improved outcomes.</a:t>
                      </a:r>
                    </a:p>
                  </a:txBody>
                  <a:tcPr/>
                </a:tc>
                <a:extLst>
                  <a:ext uri="{0D108BD9-81ED-4DB2-BD59-A6C34878D82A}">
                    <a16:rowId xmlns:a16="http://schemas.microsoft.com/office/drawing/2014/main" val="3493928159"/>
                  </a:ext>
                </a:extLst>
              </a:tr>
              <a:tr h="7754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Review</a:t>
                      </a:r>
                      <a:r>
                        <a:rPr lang="en-GB" sz="1100" baseline="0" dirty="0">
                          <a:solidFill>
                            <a:srgbClr val="990000"/>
                          </a:solidFill>
                          <a:latin typeface="Georgia" panose="02040502050405020303" pitchFamily="18" charset="0"/>
                        </a:rPr>
                        <a:t> resources chosen to meet children’s needs and promote curricular learning, in particular in the outdoor provision</a:t>
                      </a:r>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Ongoing development and refining of curriculum offer in EYFS (Sep 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Develop the </a:t>
                      </a:r>
                      <a:r>
                        <a:rPr kumimoji="0" lang="en-GB" sz="1100" b="1"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outdoor provision </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to include clearly defined areas  that promote the EYFS curriculum, specifically incorporating early reading and early maths.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Develop the opportunities for forest school provision for children to consolidate learning.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EYFS curriculum provides no limits or barriers to children’s achievements. As a result, all children, including those with SEND, achieve well.</a:t>
                      </a:r>
                    </a:p>
                  </a:txBody>
                  <a:tcPr/>
                </a:tc>
                <a:extLst>
                  <a:ext uri="{0D108BD9-81ED-4DB2-BD59-A6C34878D82A}">
                    <a16:rowId xmlns:a16="http://schemas.microsoft.com/office/drawing/2014/main" val="2003828342"/>
                  </a:ext>
                </a:extLst>
              </a:tr>
            </a:tbl>
          </a:graphicData>
        </a:graphic>
      </p:graphicFrame>
      <p:pic>
        <p:nvPicPr>
          <p:cNvPr id="3" name="Picture 2"/>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494522" y="4749763"/>
            <a:ext cx="7200000" cy="1772647"/>
          </a:xfrm>
          <a:prstGeom prst="rect">
            <a:avLst/>
          </a:prstGeom>
        </p:spPr>
      </p:pic>
    </p:spTree>
    <p:extLst>
      <p:ext uri="{BB962C8B-B14F-4D97-AF65-F5344CB8AC3E}">
        <p14:creationId xmlns:p14="http://schemas.microsoft.com/office/powerpoint/2010/main" val="39857509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Map&#10;&#10;Description automatically generated">
            <a:extLst>
              <a:ext uri="{FF2B5EF4-FFF2-40B4-BE49-F238E27FC236}">
                <a16:creationId xmlns:a16="http://schemas.microsoft.com/office/drawing/2014/main" id="{3483DBC6-31B0-0DAC-E307-0D217372D46B}"/>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2800" b="1" dirty="0">
                <a:solidFill>
                  <a:srgbClr val="990000"/>
                </a:solidFill>
                <a:latin typeface="Georgia" panose="02040502050405020303" pitchFamily="18" charset="0"/>
              </a:rPr>
              <a:t>Focus Area 6</a:t>
            </a:r>
          </a:p>
        </p:txBody>
      </p:sp>
      <p:sp>
        <p:nvSpPr>
          <p:cNvPr id="24" name="Rectangle 2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6" name="Rectangle 2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1700" b="1">
                <a:latin typeface="Georgia" panose="02040502050405020303" pitchFamily="18" charset="0"/>
              </a:rPr>
              <a:t>Catholic identity</a:t>
            </a:r>
          </a:p>
        </p:txBody>
      </p:sp>
    </p:spTree>
    <p:extLst>
      <p:ext uri="{BB962C8B-B14F-4D97-AF65-F5344CB8AC3E}">
        <p14:creationId xmlns:p14="http://schemas.microsoft.com/office/powerpoint/2010/main" val="1552634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2197980817"/>
              </p:ext>
            </p:extLst>
          </p:nvPr>
        </p:nvGraphicFramePr>
        <p:xfrm>
          <a:off x="494522" y="346442"/>
          <a:ext cx="11299372" cy="6534422"/>
        </p:xfrm>
        <a:graphic>
          <a:graphicData uri="http://schemas.openxmlformats.org/drawingml/2006/table">
            <a:tbl>
              <a:tblPr firstRow="1" bandRow="1">
                <a:tableStyleId>{F5AB1C69-6EDB-4FF4-983F-18BD219EF322}</a:tableStyleId>
              </a:tblPr>
              <a:tblGrid>
                <a:gridCol w="1663462">
                  <a:extLst>
                    <a:ext uri="{9D8B030D-6E8A-4147-A177-3AD203B41FA5}">
                      <a16:colId xmlns:a16="http://schemas.microsoft.com/office/drawing/2014/main" val="3176251353"/>
                    </a:ext>
                  </a:extLst>
                </a:gridCol>
                <a:gridCol w="6744947">
                  <a:extLst>
                    <a:ext uri="{9D8B030D-6E8A-4147-A177-3AD203B41FA5}">
                      <a16:colId xmlns:a16="http://schemas.microsoft.com/office/drawing/2014/main" val="3871744346"/>
                    </a:ext>
                  </a:extLst>
                </a:gridCol>
                <a:gridCol w="1379913">
                  <a:extLst>
                    <a:ext uri="{9D8B030D-6E8A-4147-A177-3AD203B41FA5}">
                      <a16:colId xmlns:a16="http://schemas.microsoft.com/office/drawing/2014/main" val="864314734"/>
                    </a:ext>
                  </a:extLst>
                </a:gridCol>
                <a:gridCol w="1511050">
                  <a:extLst>
                    <a:ext uri="{9D8B030D-6E8A-4147-A177-3AD203B41FA5}">
                      <a16:colId xmlns:a16="http://schemas.microsoft.com/office/drawing/2014/main" val="670264214"/>
                    </a:ext>
                  </a:extLst>
                </a:gridCol>
              </a:tblGrid>
              <a:tr h="679560">
                <a:tc>
                  <a:txBody>
                    <a:bodyPr/>
                    <a:lstStyle/>
                    <a:p>
                      <a:r>
                        <a:rPr lang="en-GB" sz="2000" dirty="0">
                          <a:latin typeface="Georgia" panose="02040502050405020303" pitchFamily="18" charset="0"/>
                        </a:rPr>
                        <a:t>Catholic identity</a:t>
                      </a:r>
                    </a:p>
                  </a:txBody>
                  <a:tcPr/>
                </a:tc>
                <a:tc>
                  <a:txBody>
                    <a:bodyPr/>
                    <a:lstStyle/>
                    <a:p>
                      <a:r>
                        <a:rPr lang="en-GB" sz="2000" dirty="0">
                          <a:latin typeface="Georgia" panose="02040502050405020303" pitchFamily="18" charset="0"/>
                        </a:rPr>
                        <a:t>Target Areas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367120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rPr>
                        <a:t>Catholic Life &amp; Mission</a:t>
                      </a:r>
                    </a:p>
                  </a:txBody>
                  <a:tcPr/>
                </a:tc>
                <a:tc>
                  <a:txBody>
                    <a:bodyPr/>
                    <a:lstStyle/>
                    <a:p>
                      <a:pPr marL="67945">
                        <a:lnSpc>
                          <a:spcPts val="1340"/>
                        </a:lnSpc>
                        <a:spcAft>
                          <a:spcPts val="0"/>
                        </a:spcAft>
                      </a:pPr>
                      <a:r>
                        <a:rPr lang="en-US" sz="1100" b="1" i="1" dirty="0">
                          <a:solidFill>
                            <a:srgbClr val="990000"/>
                          </a:solidFill>
                          <a:latin typeface="Georgia" panose="02040502050405020303" pitchFamily="18" charset="0"/>
                          <a:ea typeface="Calibri" panose="020F0502020204030204" pitchFamily="34" charset="0"/>
                        </a:rPr>
                        <a:t>Pupil</a:t>
                      </a:r>
                      <a:r>
                        <a:rPr lang="en-US" sz="1100" b="1" i="1" spc="-3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outcomes:</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extent</a:t>
                      </a:r>
                      <a:r>
                        <a:rPr lang="en-US" sz="1100" b="1" i="1" spc="-2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to</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which</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pupils</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contribute</a:t>
                      </a:r>
                      <a:r>
                        <a:rPr lang="en-US" sz="1100" b="1" i="1" spc="-1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to</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and</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benefit</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from</a:t>
                      </a:r>
                      <a:r>
                        <a:rPr lang="en-US" sz="1100" b="1" i="1" spc="-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Catholic</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life</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and</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mission</a:t>
                      </a:r>
                      <a:r>
                        <a:rPr lang="en-US" sz="1100" b="1" i="1" spc="-2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of</a:t>
                      </a:r>
                      <a:r>
                        <a:rPr lang="en-US" sz="1100" b="1" i="1" spc="-2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25" dirty="0">
                          <a:solidFill>
                            <a:srgbClr val="990000"/>
                          </a:solidFill>
                          <a:latin typeface="Georgia" panose="02040502050405020303" pitchFamily="18" charset="0"/>
                          <a:ea typeface="Calibri" panose="020F0502020204030204" pitchFamily="34" charset="0"/>
                        </a:rPr>
                        <a:t> </a:t>
                      </a:r>
                      <a:r>
                        <a:rPr lang="en-US" sz="1100" b="1" i="1" spc="-10" dirty="0">
                          <a:solidFill>
                            <a:srgbClr val="990000"/>
                          </a:solidFill>
                          <a:latin typeface="Georgia" panose="02040502050405020303" pitchFamily="18" charset="0"/>
                          <a:ea typeface="Calibri" panose="020F0502020204030204" pitchFamily="34" charset="0"/>
                        </a:rPr>
                        <a:t>school</a:t>
                      </a:r>
                      <a:endParaRPr lang="en-GB" sz="1100" b="1" dirty="0">
                        <a:solidFill>
                          <a:srgbClr val="990000"/>
                        </a:solidFill>
                        <a:latin typeface="Georgia" panose="02040502050405020303" pitchFamily="18" charset="0"/>
                        <a:ea typeface="Calibri" panose="020F0502020204030204" pitchFamily="34" charset="0"/>
                      </a:endParaRPr>
                    </a:p>
                    <a:p>
                      <a:pPr marL="342900" lvl="0" indent="-342900">
                        <a:spcAft>
                          <a:spcPts val="0"/>
                        </a:spcAft>
                        <a:buSzPts val="1100"/>
                        <a:buFont typeface="Arial" panose="020B0604020202020204" pitchFamily="34" charset="0"/>
                        <a:buChar char="•"/>
                        <a:tabLst>
                          <a:tab pos="525780" algn="l"/>
                          <a:tab pos="526415" algn="l"/>
                        </a:tabLst>
                      </a:pPr>
                      <a:r>
                        <a:rPr lang="en-US" sz="1100" dirty="0">
                          <a:solidFill>
                            <a:srgbClr val="00B050"/>
                          </a:solidFill>
                          <a:latin typeface="Georgia" panose="02040502050405020303" pitchFamily="18" charset="0"/>
                          <a:ea typeface="Arial" panose="020B0604020202020204" pitchFamily="34" charset="0"/>
                        </a:rPr>
                        <a:t>Pupil</a:t>
                      </a:r>
                      <a:r>
                        <a:rPr lang="en-US" sz="1100" spc="-3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active</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participation</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be</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enhanced</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pre-pandemic</a:t>
                      </a:r>
                      <a:r>
                        <a:rPr lang="en-US" sz="1100" spc="-25" dirty="0">
                          <a:solidFill>
                            <a:srgbClr val="00B050"/>
                          </a:solidFill>
                          <a:latin typeface="Georgia" panose="02040502050405020303" pitchFamily="18" charset="0"/>
                          <a:ea typeface="Arial" panose="020B0604020202020204" pitchFamily="34" charset="0"/>
                        </a:rPr>
                        <a:t> </a:t>
                      </a:r>
                      <a:r>
                        <a:rPr lang="en-US" sz="1100" spc="-10" dirty="0">
                          <a:solidFill>
                            <a:srgbClr val="00B050"/>
                          </a:solidFill>
                          <a:latin typeface="Georgia" panose="02040502050405020303" pitchFamily="18" charset="0"/>
                          <a:ea typeface="Arial" panose="020B0604020202020204" pitchFamily="34" charset="0"/>
                        </a:rPr>
                        <a:t>levels. Action plans to be in place.</a:t>
                      </a:r>
                      <a:endParaRPr lang="en-GB" sz="1100" dirty="0">
                        <a:solidFill>
                          <a:srgbClr val="00B050"/>
                        </a:solidFill>
                        <a:latin typeface="Georgia" panose="02040502050405020303" pitchFamily="18" charset="0"/>
                        <a:ea typeface="Arial" panose="020B0604020202020204" pitchFamily="34" charset="0"/>
                      </a:endParaRPr>
                    </a:p>
                    <a:p>
                      <a:pPr marL="342900" marR="495300" lvl="0" indent="-342900">
                        <a:spcAft>
                          <a:spcPts val="0"/>
                        </a:spcAft>
                        <a:buSzPts val="1100"/>
                        <a:buFont typeface="Arial" panose="020B0604020202020204" pitchFamily="34" charset="0"/>
                        <a:buChar char="•"/>
                        <a:tabLst>
                          <a:tab pos="525780" algn="l"/>
                          <a:tab pos="526415" algn="l"/>
                        </a:tabLst>
                      </a:pPr>
                      <a:r>
                        <a:rPr lang="en-US" sz="1100" dirty="0">
                          <a:solidFill>
                            <a:srgbClr val="00B050"/>
                          </a:solidFill>
                          <a:latin typeface="Georgia" panose="02040502050405020303" pitchFamily="18" charset="0"/>
                          <a:ea typeface="Arial" panose="020B0604020202020204" pitchFamily="34" charset="0"/>
                        </a:rPr>
                        <a:t>Pupils</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be</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pro-active</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in</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finding</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ways</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of</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responding</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Catholic</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Social</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Teaching,</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locally,</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nationally</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and globally. They can clearly articulate the theology underpinning their actions.</a:t>
                      </a:r>
                      <a:endParaRPr lang="en-GB" sz="1100" dirty="0">
                        <a:solidFill>
                          <a:srgbClr val="00B050"/>
                        </a:solidFill>
                        <a:latin typeface="Georgia" panose="02040502050405020303" pitchFamily="18" charset="0"/>
                        <a:ea typeface="Arial" panose="020B0604020202020204" pitchFamily="34" charset="0"/>
                      </a:endParaRPr>
                    </a:p>
                    <a:p>
                      <a:pPr marL="0" marR="495300" lvl="0" indent="0">
                        <a:spcAft>
                          <a:spcPts val="0"/>
                        </a:spcAft>
                        <a:buSzPts val="1100"/>
                        <a:buFont typeface="Arial" panose="020B0604020202020204" pitchFamily="34" charset="0"/>
                        <a:buNone/>
                        <a:tabLst>
                          <a:tab pos="525780" algn="l"/>
                          <a:tab pos="526415" algn="l"/>
                        </a:tabLst>
                      </a:pPr>
                      <a:r>
                        <a:rPr lang="en-US" sz="1100" b="1" i="1" dirty="0">
                          <a:solidFill>
                            <a:srgbClr val="990000"/>
                          </a:solidFill>
                          <a:latin typeface="Georgia" panose="02040502050405020303" pitchFamily="18" charset="0"/>
                          <a:ea typeface="Calibri" panose="020F0502020204030204" pitchFamily="34" charset="0"/>
                        </a:rPr>
                        <a:t>Provision:</a:t>
                      </a:r>
                      <a:r>
                        <a:rPr lang="en-US" sz="1100" b="1" i="1" spc="-2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3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quality</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of</a:t>
                      </a:r>
                      <a:r>
                        <a:rPr lang="en-US" sz="1100" b="1" i="1" spc="-1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provision</a:t>
                      </a:r>
                      <a:r>
                        <a:rPr lang="en-US" sz="1100" b="1" i="1" spc="-2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for</a:t>
                      </a:r>
                      <a:r>
                        <a:rPr lang="en-US" sz="1100" b="1" i="1" spc="-2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1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Catholic</a:t>
                      </a:r>
                      <a:r>
                        <a:rPr lang="en-US" sz="1100" b="1" i="1" spc="-2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life</a:t>
                      </a:r>
                      <a:r>
                        <a:rPr lang="en-US" sz="1100" b="1" i="1" spc="-3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and</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mission</a:t>
                      </a:r>
                      <a:r>
                        <a:rPr lang="en-US" sz="1100" b="1" i="1" spc="-2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of</a:t>
                      </a:r>
                      <a:r>
                        <a:rPr lang="en-US" sz="1100" b="1" i="1" spc="-2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10" dirty="0">
                          <a:solidFill>
                            <a:srgbClr val="990000"/>
                          </a:solidFill>
                          <a:latin typeface="Georgia" panose="02040502050405020303" pitchFamily="18" charset="0"/>
                          <a:ea typeface="Calibri" panose="020F0502020204030204" pitchFamily="34" charset="0"/>
                        </a:rPr>
                        <a:t> school</a:t>
                      </a:r>
                      <a:endParaRPr lang="en-GB" sz="1100" b="1" dirty="0">
                        <a:solidFill>
                          <a:srgbClr val="990000"/>
                        </a:solidFill>
                        <a:latin typeface="Georgia" panose="02040502050405020303" pitchFamily="18" charset="0"/>
                        <a:ea typeface="Calibri" panose="020F0502020204030204" pitchFamily="34" charset="0"/>
                      </a:endParaRPr>
                    </a:p>
                    <a:p>
                      <a:pPr marL="342900" lvl="0" indent="-342900">
                        <a:spcAft>
                          <a:spcPts val="0"/>
                        </a:spcAft>
                        <a:buSzPts val="1100"/>
                        <a:buFont typeface="Arial" panose="020B0604020202020204" pitchFamily="34" charset="0"/>
                        <a:buChar char="•"/>
                        <a:tabLst>
                          <a:tab pos="525780" algn="l"/>
                          <a:tab pos="526415" algn="l"/>
                        </a:tabLst>
                      </a:pPr>
                      <a:r>
                        <a:rPr lang="en-US" sz="1100" dirty="0">
                          <a:solidFill>
                            <a:srgbClr val="00B050"/>
                          </a:solidFill>
                          <a:latin typeface="Georgia" panose="02040502050405020303" pitchFamily="18" charset="0"/>
                          <a:ea typeface="Arial" panose="020B0604020202020204" pitchFamily="34" charset="0"/>
                        </a:rPr>
                        <a:t>To</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revisit</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mission</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statement</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with</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all</a:t>
                      </a:r>
                      <a:r>
                        <a:rPr lang="en-US" sz="1100" spc="-25" dirty="0">
                          <a:solidFill>
                            <a:srgbClr val="00B050"/>
                          </a:solidFill>
                          <a:latin typeface="Georgia" panose="02040502050405020303" pitchFamily="18" charset="0"/>
                          <a:ea typeface="Arial" panose="020B0604020202020204" pitchFamily="34" charset="0"/>
                        </a:rPr>
                        <a:t> </a:t>
                      </a:r>
                      <a:r>
                        <a:rPr lang="en-US" sz="1100" spc="-10" dirty="0">
                          <a:solidFill>
                            <a:srgbClr val="00B050"/>
                          </a:solidFill>
                          <a:latin typeface="Georgia" panose="02040502050405020303" pitchFamily="18" charset="0"/>
                          <a:ea typeface="Arial" panose="020B0604020202020204" pitchFamily="34" charset="0"/>
                        </a:rPr>
                        <a:t>stakeholders. (Sep 2023) – revisited</a:t>
                      </a:r>
                      <a:r>
                        <a:rPr lang="en-US" sz="1100" spc="-10" baseline="0" dirty="0">
                          <a:solidFill>
                            <a:srgbClr val="00B050"/>
                          </a:solidFill>
                          <a:latin typeface="Georgia" panose="02040502050405020303" pitchFamily="18" charset="0"/>
                          <a:ea typeface="Arial" panose="020B0604020202020204" pitchFamily="34" charset="0"/>
                        </a:rPr>
                        <a:t> with staff and pupils (4&amp;5 Sep) – mission prayer draft shared with other stakeholders for comments. Known and used by all.</a:t>
                      </a:r>
                    </a:p>
                    <a:p>
                      <a:pPr marL="342900" lvl="0" indent="-342900">
                        <a:spcAft>
                          <a:spcPts val="0"/>
                        </a:spcAft>
                        <a:buSzPts val="1100"/>
                        <a:buFont typeface="Arial" panose="020B0604020202020204" pitchFamily="34" charset="0"/>
                        <a:buChar char="•"/>
                        <a:tabLst>
                          <a:tab pos="525780" algn="l"/>
                          <a:tab pos="526415" algn="l"/>
                        </a:tabLst>
                      </a:pPr>
                      <a:r>
                        <a:rPr lang="en-US" sz="1100" spc="-10" baseline="0" dirty="0" err="1">
                          <a:solidFill>
                            <a:srgbClr val="FF6600"/>
                          </a:solidFill>
                          <a:latin typeface="Georgia" panose="02040502050405020303" pitchFamily="18" charset="0"/>
                          <a:ea typeface="Arial" panose="020B0604020202020204" pitchFamily="34" charset="0"/>
                        </a:rPr>
                        <a:t>Examen</a:t>
                      </a:r>
                      <a:r>
                        <a:rPr lang="en-US" sz="1100" spc="-10" baseline="0" dirty="0">
                          <a:solidFill>
                            <a:srgbClr val="FF6600"/>
                          </a:solidFill>
                          <a:latin typeface="Georgia" panose="02040502050405020303" pitchFamily="18" charset="0"/>
                          <a:ea typeface="Arial" panose="020B0604020202020204" pitchFamily="34" charset="0"/>
                        </a:rPr>
                        <a:t> Prayer to be written and used by each class – Holy Week 2024. – Launched Lent 2024.</a:t>
                      </a:r>
                      <a:endParaRPr lang="en-GB" sz="1100" dirty="0">
                        <a:solidFill>
                          <a:srgbClr val="FF6600"/>
                        </a:solidFill>
                        <a:latin typeface="Georgia" panose="02040502050405020303" pitchFamily="18" charset="0"/>
                        <a:ea typeface="Arial" panose="020B0604020202020204" pitchFamily="34" charset="0"/>
                      </a:endParaRPr>
                    </a:p>
                    <a:p>
                      <a:pPr marL="342900" marR="271145" lvl="0" indent="-342900">
                        <a:lnSpc>
                          <a:spcPct val="98000"/>
                        </a:lnSpc>
                        <a:spcBef>
                          <a:spcPts val="15"/>
                        </a:spcBef>
                        <a:spcAft>
                          <a:spcPts val="0"/>
                        </a:spcAft>
                        <a:buSzPts val="1100"/>
                        <a:buFont typeface="Arial" panose="020B0604020202020204" pitchFamily="34" charset="0"/>
                        <a:buChar char="•"/>
                        <a:tabLst>
                          <a:tab pos="525780" algn="l"/>
                          <a:tab pos="526415" algn="l"/>
                        </a:tabLst>
                      </a:pPr>
                      <a:r>
                        <a:rPr lang="en-US" sz="1100" dirty="0">
                          <a:solidFill>
                            <a:srgbClr val="FF6600"/>
                          </a:solidFill>
                          <a:latin typeface="Georgia" panose="02040502050405020303" pitchFamily="18" charset="0"/>
                          <a:ea typeface="Arial" panose="020B0604020202020204" pitchFamily="34" charset="0"/>
                        </a:rPr>
                        <a:t>To</a:t>
                      </a:r>
                      <a:r>
                        <a:rPr lang="en-US" sz="1100" spc="-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develop</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a</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dynamic</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and</a:t>
                      </a:r>
                      <a:r>
                        <a:rPr lang="en-US" sz="1100" spc="-3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well-planned</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chaplaincy</a:t>
                      </a:r>
                      <a:r>
                        <a:rPr lang="en-US" sz="1100" spc="-20" dirty="0">
                          <a:solidFill>
                            <a:srgbClr val="FF6600"/>
                          </a:solidFill>
                          <a:latin typeface="Georgia" panose="02040502050405020303" pitchFamily="18" charset="0"/>
                          <a:ea typeface="Arial" panose="020B0604020202020204" pitchFamily="34" charset="0"/>
                        </a:rPr>
                        <a:t> </a:t>
                      </a:r>
                      <a:r>
                        <a:rPr lang="en-US" sz="1100" dirty="0" err="1">
                          <a:solidFill>
                            <a:srgbClr val="FF6600"/>
                          </a:solidFill>
                          <a:latin typeface="Georgia" panose="02040502050405020303" pitchFamily="18" charset="0"/>
                          <a:ea typeface="Arial" panose="020B0604020202020204" pitchFamily="34" charset="0"/>
                        </a:rPr>
                        <a:t>programme</a:t>
                      </a:r>
                      <a:r>
                        <a:rPr lang="en-US" sz="1100" spc="-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that</a:t>
                      </a:r>
                      <a:r>
                        <a:rPr lang="en-US" sz="1100" spc="-2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provides</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extensive,</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creative</a:t>
                      </a:r>
                      <a:r>
                        <a:rPr lang="en-US" sz="1100" spc="-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and</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high- quality opportunities for the spiritual and moral development of pupils and staff.  </a:t>
                      </a:r>
                      <a:r>
                        <a:rPr lang="en-US" sz="1100" dirty="0">
                          <a:solidFill>
                            <a:srgbClr val="99000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Chapel space – </a:t>
                      </a:r>
                      <a:r>
                        <a:rPr lang="en-US" sz="1100" dirty="0">
                          <a:solidFill>
                            <a:srgbClr val="990000"/>
                          </a:solidFill>
                          <a:latin typeface="Georgia" panose="02040502050405020303" pitchFamily="18" charset="0"/>
                          <a:ea typeface="Arial" panose="020B0604020202020204" pitchFamily="34" charset="0"/>
                        </a:rPr>
                        <a:t>Y6 room to be repurposed Sep 2024</a:t>
                      </a:r>
                      <a:r>
                        <a:rPr lang="en-US" sz="1100" dirty="0">
                          <a:solidFill>
                            <a:srgbClr val="00B050"/>
                          </a:solidFill>
                          <a:latin typeface="Georgia" panose="02040502050405020303" pitchFamily="18" charset="0"/>
                          <a:ea typeface="Arial" panose="020B0604020202020204" pitchFamily="34" charset="0"/>
                        </a:rPr>
                        <a:t>. New pupil</a:t>
                      </a:r>
                      <a:r>
                        <a:rPr lang="en-US" sz="1100" baseline="0" dirty="0">
                          <a:solidFill>
                            <a:srgbClr val="00B050"/>
                          </a:solidFill>
                          <a:latin typeface="Georgia" panose="02040502050405020303" pitchFamily="18" charset="0"/>
                          <a:ea typeface="Arial" panose="020B0604020202020204" pitchFamily="34" charset="0"/>
                        </a:rPr>
                        <a:t> leadership structure in place Sep 2023 to </a:t>
                      </a:r>
                      <a:r>
                        <a:rPr lang="en-US" sz="1100" baseline="0" dirty="0">
                          <a:solidFill>
                            <a:srgbClr val="FF6600"/>
                          </a:solidFill>
                          <a:latin typeface="Georgia" panose="02040502050405020303" pitchFamily="18" charset="0"/>
                          <a:ea typeface="Arial" panose="020B0604020202020204" pitchFamily="34" charset="0"/>
                        </a:rPr>
                        <a:t>enable daily focus.</a:t>
                      </a:r>
                      <a:endParaRPr lang="en-GB" sz="1100" dirty="0">
                        <a:solidFill>
                          <a:srgbClr val="FF6600"/>
                        </a:solidFill>
                        <a:latin typeface="Georgia" panose="02040502050405020303" pitchFamily="18" charset="0"/>
                        <a:ea typeface="Arial" panose="020B0604020202020204" pitchFamily="34" charset="0"/>
                      </a:endParaRPr>
                    </a:p>
                    <a:p>
                      <a:pPr marL="342900" marR="173990" lvl="0" indent="-342900">
                        <a:spcBef>
                          <a:spcPts val="5"/>
                        </a:spcBef>
                        <a:spcAft>
                          <a:spcPts val="0"/>
                        </a:spcAft>
                        <a:buSzPts val="1100"/>
                        <a:buFont typeface="Arial" panose="020B0604020202020204" pitchFamily="34" charset="0"/>
                        <a:buChar char="•"/>
                        <a:tabLst>
                          <a:tab pos="525780" algn="l"/>
                          <a:tab pos="526415" algn="l"/>
                        </a:tabLst>
                      </a:pPr>
                      <a:r>
                        <a:rPr lang="en-US" sz="1100" dirty="0">
                          <a:solidFill>
                            <a:srgbClr val="FF6600"/>
                          </a:solidFill>
                          <a:latin typeface="Georgia" panose="02040502050405020303" pitchFamily="18" charset="0"/>
                          <a:ea typeface="Arial" panose="020B0604020202020204" pitchFamily="34" charset="0"/>
                        </a:rPr>
                        <a:t>Pupils</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to</a:t>
                      </a:r>
                      <a:r>
                        <a:rPr lang="en-US" sz="1100" spc="-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highly</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value</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the</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school’s</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revised</a:t>
                      </a:r>
                      <a:r>
                        <a:rPr lang="en-US" sz="1100" spc="-2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chaplaincy</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provision</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and</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willingly</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taking</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leadership</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roles</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within</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it –children from all classes involved</a:t>
                      </a:r>
                      <a:r>
                        <a:rPr lang="en-US" sz="1100" baseline="0" dirty="0">
                          <a:solidFill>
                            <a:srgbClr val="FF6600"/>
                          </a:solidFill>
                          <a:latin typeface="Georgia" panose="02040502050405020303" pitchFamily="18" charset="0"/>
                          <a:ea typeface="Arial" panose="020B0604020202020204" pitchFamily="34" charset="0"/>
                        </a:rPr>
                        <a:t> Sep 2023.</a:t>
                      </a:r>
                      <a:endParaRPr lang="en-US" sz="1100" dirty="0">
                        <a:solidFill>
                          <a:srgbClr val="FF6600"/>
                        </a:solidFill>
                        <a:latin typeface="Georgia" panose="02040502050405020303" pitchFamily="18" charset="0"/>
                        <a:ea typeface="Arial" panose="020B0604020202020204" pitchFamily="34" charset="0"/>
                      </a:endParaRPr>
                    </a:p>
                    <a:p>
                      <a:pPr marL="0" marR="173990" lvl="0" indent="0">
                        <a:spcBef>
                          <a:spcPts val="5"/>
                        </a:spcBef>
                        <a:spcAft>
                          <a:spcPts val="0"/>
                        </a:spcAft>
                        <a:buSzPts val="1100"/>
                        <a:buFont typeface="Arial" panose="020B0604020202020204" pitchFamily="34" charset="0"/>
                        <a:buNone/>
                        <a:tabLst>
                          <a:tab pos="525780" algn="l"/>
                          <a:tab pos="526415" algn="l"/>
                        </a:tabLst>
                      </a:pPr>
                      <a:r>
                        <a:rPr lang="en-US" sz="1100" b="1" i="1" dirty="0">
                          <a:solidFill>
                            <a:srgbClr val="990000"/>
                          </a:solidFill>
                          <a:latin typeface="Georgia" panose="02040502050405020303" pitchFamily="18" charset="0"/>
                          <a:ea typeface="Arial" panose="020B0604020202020204" pitchFamily="34" charset="0"/>
                        </a:rPr>
                        <a:t>Leadership: how well leaders and governors promote, monitor and evaluate the provision for the Catholic life and mission of the school</a:t>
                      </a:r>
                      <a:endParaRPr lang="en-GB" sz="1100" b="1" dirty="0">
                        <a:solidFill>
                          <a:srgbClr val="990000"/>
                        </a:solidFill>
                        <a:latin typeface="Georgia" panose="02040502050405020303" pitchFamily="18" charset="0"/>
                        <a:ea typeface="Arial" panose="020B0604020202020204" pitchFamily="34" charset="0"/>
                      </a:endParaRPr>
                    </a:p>
                    <a:p>
                      <a:pPr marL="342900" marR="90170" lvl="0" indent="-342900">
                        <a:spcBef>
                          <a:spcPts val="5"/>
                        </a:spcBef>
                        <a:spcAft>
                          <a:spcPts val="0"/>
                        </a:spcAft>
                        <a:buSzPts val="1100"/>
                        <a:buFont typeface="Arial" panose="020B0604020202020204" pitchFamily="34" charset="0"/>
                        <a:buChar char="•"/>
                        <a:tabLst>
                          <a:tab pos="525780" algn="l"/>
                          <a:tab pos="526415" algn="l"/>
                        </a:tabLst>
                      </a:pPr>
                      <a:r>
                        <a:rPr lang="en-US" sz="1100" dirty="0">
                          <a:solidFill>
                            <a:srgbClr val="FF6600"/>
                          </a:solidFill>
                          <a:latin typeface="Georgia" panose="02040502050405020303" pitchFamily="18" charset="0"/>
                          <a:ea typeface="Arial" panose="020B0604020202020204" pitchFamily="34" charset="0"/>
                        </a:rPr>
                        <a:t>To develop the CSED so that the school’s self-evaluation is a coherent reflection of rigorous monitoring, searching analysis and honest self-challenge, and is clearly and explicitly focused on the Catholic life and mission</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of</a:t>
                      </a:r>
                      <a:r>
                        <a:rPr lang="en-US" sz="1100" spc="-2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the</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school.</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This</a:t>
                      </a:r>
                      <a:r>
                        <a:rPr lang="en-US" sz="1100" spc="-2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leads</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to</a:t>
                      </a:r>
                      <a:r>
                        <a:rPr lang="en-US" sz="1100" spc="-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well-targeted</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and</a:t>
                      </a:r>
                      <a:r>
                        <a:rPr lang="en-US" sz="1100" spc="-2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planned</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improvements,</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often</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creatively</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conceived</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with key partners, to further enhance the life and mission of the school. (Au2 2023).</a:t>
                      </a:r>
                      <a:r>
                        <a:rPr lang="en-US" sz="1100" baseline="0" dirty="0">
                          <a:solidFill>
                            <a:srgbClr val="FF6600"/>
                          </a:solidFill>
                          <a:latin typeface="Georgia" panose="02040502050405020303" pitchFamily="18" charset="0"/>
                          <a:ea typeface="Arial" panose="020B0604020202020204" pitchFamily="34" charset="0"/>
                        </a:rPr>
                        <a:t> </a:t>
                      </a:r>
                      <a:r>
                        <a:rPr lang="en-US" sz="1100" baseline="0" dirty="0">
                          <a:solidFill>
                            <a:srgbClr val="00B050"/>
                          </a:solidFill>
                          <a:latin typeface="Georgia" panose="02040502050405020303" pitchFamily="18" charset="0"/>
                          <a:ea typeface="Arial" panose="020B0604020202020204" pitchFamily="34" charset="0"/>
                        </a:rPr>
                        <a:t>RE lead to take weekly leadership time to focus on CSED – Sep 2023.</a:t>
                      </a:r>
                      <a:endParaRPr lang="en-GB" sz="1100" dirty="0">
                        <a:solidFill>
                          <a:srgbClr val="00B050"/>
                        </a:solidFill>
                        <a:latin typeface="Georgia" panose="02040502050405020303" pitchFamily="18" charset="0"/>
                        <a:ea typeface="Arial" panose="020B0604020202020204" pitchFamily="34" charset="0"/>
                      </a:endParaRPr>
                    </a:p>
                    <a:p>
                      <a:pPr marL="342900" marR="101600" lvl="0" indent="-342900">
                        <a:spcBef>
                          <a:spcPts val="5"/>
                        </a:spcBef>
                        <a:spcAft>
                          <a:spcPts val="0"/>
                        </a:spcAft>
                        <a:buSzPts val="1100"/>
                        <a:buFont typeface="Arial" panose="020B0604020202020204" pitchFamily="34" charset="0"/>
                        <a:buChar char="•"/>
                        <a:tabLst>
                          <a:tab pos="525780" algn="l"/>
                          <a:tab pos="526415" algn="l"/>
                        </a:tabLst>
                      </a:pPr>
                      <a:r>
                        <a:rPr lang="en-US" sz="1100" dirty="0">
                          <a:solidFill>
                            <a:srgbClr val="FF6600"/>
                          </a:solidFill>
                          <a:latin typeface="Georgia" panose="02040502050405020303" pitchFamily="18" charset="0"/>
                          <a:ea typeface="Arial" panose="020B0604020202020204" pitchFamily="34" charset="0"/>
                        </a:rPr>
                        <a:t>Pupils</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to</a:t>
                      </a:r>
                      <a:r>
                        <a:rPr lang="en-US" sz="1100" spc="-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contribute</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in</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a</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planned</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and</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systematic</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way</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to</a:t>
                      </a:r>
                      <a:r>
                        <a:rPr lang="en-US" sz="1100" spc="-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the</a:t>
                      </a:r>
                      <a:r>
                        <a:rPr lang="en-US" sz="1100" spc="-2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school’s</a:t>
                      </a:r>
                      <a:r>
                        <a:rPr lang="en-US" sz="1100" spc="-2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evaluation</a:t>
                      </a:r>
                      <a:r>
                        <a:rPr lang="en-US" sz="1100" spc="-1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of</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its</a:t>
                      </a:r>
                      <a:r>
                        <a:rPr lang="en-US" sz="1100" spc="-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Catholic</a:t>
                      </a:r>
                      <a:r>
                        <a:rPr lang="en-US" sz="1100" spc="-10"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life</a:t>
                      </a:r>
                      <a:r>
                        <a:rPr lang="en-US" sz="1100" spc="-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and</a:t>
                      </a:r>
                      <a:r>
                        <a:rPr lang="en-US" sz="1100" spc="-25" dirty="0">
                          <a:solidFill>
                            <a:srgbClr val="FF6600"/>
                          </a:solidFill>
                          <a:latin typeface="Georgia" panose="02040502050405020303" pitchFamily="18" charset="0"/>
                          <a:ea typeface="Arial" panose="020B0604020202020204" pitchFamily="34" charset="0"/>
                        </a:rPr>
                        <a:t> </a:t>
                      </a:r>
                      <a:r>
                        <a:rPr lang="en-US" sz="1100" dirty="0">
                          <a:solidFill>
                            <a:srgbClr val="FF6600"/>
                          </a:solidFill>
                          <a:latin typeface="Georgia" panose="02040502050405020303" pitchFamily="18" charset="0"/>
                          <a:ea typeface="Arial" panose="020B0604020202020204" pitchFamily="34" charset="0"/>
                        </a:rPr>
                        <a:t>mission and take a lead in planning improvements to it. </a:t>
                      </a:r>
                      <a:r>
                        <a:rPr lang="en-US" sz="1100" dirty="0">
                          <a:solidFill>
                            <a:srgbClr val="00B050"/>
                          </a:solidFill>
                          <a:latin typeface="Georgia" panose="02040502050405020303" pitchFamily="18" charset="0"/>
                          <a:ea typeface="Arial" panose="020B0604020202020204" pitchFamily="34" charset="0"/>
                        </a:rPr>
                        <a:t>(This has begun, Au22) in relation to pupils evaluating CW each week </a:t>
                      </a:r>
                      <a:r>
                        <a:rPr lang="en-US" sz="1100" dirty="0">
                          <a:solidFill>
                            <a:srgbClr val="FF6600"/>
                          </a:solidFill>
                          <a:latin typeface="Georgia" panose="02040502050405020303" pitchFamily="18" charset="0"/>
                          <a:ea typeface="Arial" panose="020B0604020202020204" pitchFamily="34" charset="0"/>
                        </a:rPr>
                        <a:t>and now must spread into CLM</a:t>
                      </a:r>
                      <a:r>
                        <a:rPr lang="en-US" sz="1100" baseline="0" dirty="0">
                          <a:solidFill>
                            <a:srgbClr val="FF6600"/>
                          </a:solidFill>
                          <a:latin typeface="Georgia" panose="02040502050405020303" pitchFamily="18" charset="0"/>
                          <a:ea typeface="Arial" panose="020B0604020202020204" pitchFamily="34" charset="0"/>
                        </a:rPr>
                        <a:t>, Au1 2023</a:t>
                      </a:r>
                      <a:r>
                        <a:rPr lang="en-US" sz="1100" dirty="0">
                          <a:solidFill>
                            <a:srgbClr val="FF6600"/>
                          </a:solidFill>
                          <a:latin typeface="Georgia" panose="02040502050405020303" pitchFamily="18" charset="0"/>
                          <a:ea typeface="Arial" panose="020B0604020202020204" pitchFamily="34" charset="0"/>
                        </a:rPr>
                        <a:t>)</a:t>
                      </a:r>
                      <a:endParaRPr lang="en-GB" sz="1100" dirty="0">
                        <a:solidFill>
                          <a:srgbClr val="FF6600"/>
                        </a:solidFill>
                        <a:latin typeface="Georgia" panose="02040502050405020303" pitchFamily="18" charset="0"/>
                        <a:ea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dirty="0">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 AE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MJ/AE/BF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Working towards CSI in 2024-2025 academic year – all items in place.</a:t>
                      </a:r>
                    </a:p>
                  </a:txBody>
                  <a:tcPr/>
                </a:tc>
                <a:extLst>
                  <a:ext uri="{0D108BD9-81ED-4DB2-BD59-A6C34878D82A}">
                    <a16:rowId xmlns:a16="http://schemas.microsoft.com/office/drawing/2014/main" val="3493928159"/>
                  </a:ext>
                </a:extLst>
              </a:tr>
              <a:tr h="14018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rPr>
                        <a:t>CSI Inspection</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rgbClr val="00B050"/>
                          </a:solidFill>
                          <a:latin typeface="Georgia" panose="02040502050405020303" pitchFamily="18" charset="0"/>
                          <a:ea typeface="Symbol" panose="05050102010706020507" pitchFamily="18" charset="2"/>
                          <a:cs typeface="Symbol" panose="05050102010706020507" pitchFamily="18" charset="2"/>
                        </a:rPr>
                        <a:t>Headteacher</a:t>
                      </a:r>
                      <a:r>
                        <a:rPr lang="en-GB" sz="1100" baseline="0" dirty="0">
                          <a:solidFill>
                            <a:srgbClr val="00B050"/>
                          </a:solidFill>
                          <a:latin typeface="Georgia" panose="02040502050405020303" pitchFamily="18" charset="0"/>
                          <a:ea typeface="Symbol" panose="05050102010706020507" pitchFamily="18" charset="2"/>
                          <a:cs typeface="Symbol" panose="05050102010706020507" pitchFamily="18" charset="2"/>
                        </a:rPr>
                        <a:t> to apply and train as CSI inspector with full designation – Spring 2022.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solidFill>
                            <a:srgbClr val="00B050"/>
                          </a:solidFill>
                          <a:latin typeface="Georgia" panose="02040502050405020303" pitchFamily="18" charset="0"/>
                          <a:ea typeface="Symbol" panose="05050102010706020507" pitchFamily="18" charset="2"/>
                          <a:cs typeface="Symbol" panose="05050102010706020507" pitchFamily="18" charset="2"/>
                        </a:rPr>
                        <a:t>To lead a CSI inspection – Au2 Term 2023 (St Edward’s, Oldham) – Su 2023 (St Peter’s, </a:t>
                      </a:r>
                      <a:r>
                        <a:rPr lang="en-GB" sz="1100" baseline="0" dirty="0" err="1">
                          <a:solidFill>
                            <a:srgbClr val="00B050"/>
                          </a:solidFill>
                          <a:latin typeface="Georgia" panose="02040502050405020303" pitchFamily="18" charset="0"/>
                          <a:ea typeface="Symbol" panose="05050102010706020507" pitchFamily="18" charset="2"/>
                          <a:cs typeface="Symbol" panose="05050102010706020507" pitchFamily="18" charset="2"/>
                        </a:rPr>
                        <a:t>Newchurch</a:t>
                      </a:r>
                      <a:r>
                        <a:rPr lang="en-GB" sz="1100" baseline="0" dirty="0">
                          <a:solidFill>
                            <a:srgbClr val="00B050"/>
                          </a:solidFill>
                          <a:latin typeface="Georgia" panose="02040502050405020303" pitchFamily="18" charset="0"/>
                          <a:ea typeface="Symbol" panose="05050102010706020507" pitchFamily="18" charset="2"/>
                          <a:cs typeface="Symbol" panose="05050102010706020507" pitchFamily="18" charset="2"/>
                        </a:rPr>
                        <a:t>) – Au 2023 (SAC, Burnley – 21&amp;22 Sep2023) </a:t>
                      </a:r>
                      <a:r>
                        <a:rPr lang="en-GB" sz="1100" baseline="0" dirty="0" err="1">
                          <a:solidFill>
                            <a:srgbClr val="00B050"/>
                          </a:solidFill>
                          <a:latin typeface="Georgia" panose="02040502050405020303" pitchFamily="18" charset="0"/>
                          <a:ea typeface="Symbol" panose="05050102010706020507" pitchFamily="18" charset="2"/>
                          <a:cs typeface="Symbol" panose="05050102010706020507" pitchFamily="18" charset="2"/>
                        </a:rPr>
                        <a:t>Sp</a:t>
                      </a:r>
                      <a:r>
                        <a:rPr lang="en-GB" sz="1100" baseline="0" dirty="0">
                          <a:solidFill>
                            <a:srgbClr val="00B050"/>
                          </a:solidFill>
                          <a:latin typeface="Georgia" panose="02040502050405020303" pitchFamily="18" charset="0"/>
                          <a:ea typeface="Symbol" panose="05050102010706020507" pitchFamily="18" charset="2"/>
                          <a:cs typeface="Symbol" panose="05050102010706020507" pitchFamily="18" charset="2"/>
                        </a:rPr>
                        <a:t> 2023 (St Clare, Denton)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solidFill>
                            <a:srgbClr val="990000"/>
                          </a:solidFill>
                          <a:latin typeface="Georgia" panose="02040502050405020303" pitchFamily="18" charset="0"/>
                          <a:ea typeface="Symbol" panose="05050102010706020507" pitchFamily="18" charset="2"/>
                          <a:cs typeface="Symbol" panose="05050102010706020507" pitchFamily="18" charset="2"/>
                        </a:rPr>
                        <a:t>To lead other CSI inspections – Su 2024 &amp; apply learning to school provision.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solidFill>
                            <a:srgbClr val="990000"/>
                          </a:solidFill>
                          <a:latin typeface="Georgia" panose="02040502050405020303" pitchFamily="18" charset="0"/>
                          <a:ea typeface="Symbol" panose="05050102010706020507" pitchFamily="18" charset="2"/>
                          <a:cs typeface="Symbol" panose="05050102010706020507" pitchFamily="18" charset="2"/>
                        </a:rPr>
                        <a:t>To become interim CSI coordinator – Sep 2024</a:t>
                      </a:r>
                      <a:endPar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Insights from training and leading inspections influence developments within school.</a:t>
                      </a:r>
                    </a:p>
                  </a:txBody>
                  <a:tcPr/>
                </a:tc>
                <a:extLst>
                  <a:ext uri="{0D108BD9-81ED-4DB2-BD59-A6C34878D82A}">
                    <a16:rowId xmlns:a16="http://schemas.microsoft.com/office/drawing/2014/main" val="2924625515"/>
                  </a:ext>
                </a:extLst>
              </a:tr>
            </a:tbl>
          </a:graphicData>
        </a:graphic>
      </p:graphicFrame>
    </p:spTree>
    <p:extLst>
      <p:ext uri="{BB962C8B-B14F-4D97-AF65-F5344CB8AC3E}">
        <p14:creationId xmlns:p14="http://schemas.microsoft.com/office/powerpoint/2010/main" val="28033431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4068648158"/>
              </p:ext>
            </p:extLst>
          </p:nvPr>
        </p:nvGraphicFramePr>
        <p:xfrm>
          <a:off x="164592" y="210312"/>
          <a:ext cx="11823192" cy="6062472"/>
        </p:xfrm>
        <a:graphic>
          <a:graphicData uri="http://schemas.openxmlformats.org/drawingml/2006/table">
            <a:tbl>
              <a:tblPr firstRow="1" bandRow="1">
                <a:tableStyleId>{F5AB1C69-6EDB-4FF4-983F-18BD219EF322}</a:tableStyleId>
              </a:tblPr>
              <a:tblGrid>
                <a:gridCol w="1426464">
                  <a:extLst>
                    <a:ext uri="{9D8B030D-6E8A-4147-A177-3AD203B41FA5}">
                      <a16:colId xmlns:a16="http://schemas.microsoft.com/office/drawing/2014/main" val="3176251353"/>
                    </a:ext>
                  </a:extLst>
                </a:gridCol>
                <a:gridCol w="7559140">
                  <a:extLst>
                    <a:ext uri="{9D8B030D-6E8A-4147-A177-3AD203B41FA5}">
                      <a16:colId xmlns:a16="http://schemas.microsoft.com/office/drawing/2014/main" val="3871744346"/>
                    </a:ext>
                  </a:extLst>
                </a:gridCol>
                <a:gridCol w="1126886">
                  <a:extLst>
                    <a:ext uri="{9D8B030D-6E8A-4147-A177-3AD203B41FA5}">
                      <a16:colId xmlns:a16="http://schemas.microsoft.com/office/drawing/2014/main" val="864314734"/>
                    </a:ext>
                  </a:extLst>
                </a:gridCol>
                <a:gridCol w="1710702">
                  <a:extLst>
                    <a:ext uri="{9D8B030D-6E8A-4147-A177-3AD203B41FA5}">
                      <a16:colId xmlns:a16="http://schemas.microsoft.com/office/drawing/2014/main" val="670264214"/>
                    </a:ext>
                  </a:extLst>
                </a:gridCol>
              </a:tblGrid>
              <a:tr h="755567">
                <a:tc>
                  <a:txBody>
                    <a:bodyPr/>
                    <a:lstStyle/>
                    <a:p>
                      <a:r>
                        <a:rPr lang="en-GB" sz="2000" dirty="0">
                          <a:latin typeface="Georgia" panose="02040502050405020303" pitchFamily="18" charset="0"/>
                        </a:rPr>
                        <a:t>Catholic identity</a:t>
                      </a:r>
                    </a:p>
                  </a:txBody>
                  <a:tcPr/>
                </a:tc>
                <a:tc>
                  <a:txBody>
                    <a:bodyPr/>
                    <a:lstStyle/>
                    <a:p>
                      <a:r>
                        <a:rPr lang="en-GB" sz="2000" dirty="0">
                          <a:latin typeface="Georgia" panose="02040502050405020303" pitchFamily="18" charset="0"/>
                        </a:rPr>
                        <a:t>Target Areas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530690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rPr>
                        <a:t>Religious Education</a:t>
                      </a:r>
                    </a:p>
                  </a:txBody>
                  <a:tcPr/>
                </a:tc>
                <a:tc>
                  <a:txBody>
                    <a:bodyPr/>
                    <a:lstStyle/>
                    <a:p>
                      <a:r>
                        <a:rPr lang="en-US" sz="1100" b="1" i="1" kern="1200" dirty="0">
                          <a:solidFill>
                            <a:srgbClr val="990000"/>
                          </a:solidFill>
                          <a:effectLst/>
                          <a:latin typeface="Georgia" panose="02040502050405020303" pitchFamily="18" charset="0"/>
                          <a:ea typeface="+mn-ea"/>
                          <a:cs typeface="+mn-cs"/>
                        </a:rPr>
                        <a:t>Pupil outcomes: how well pupils achieve and enjoy their learning in religious education</a:t>
                      </a:r>
                      <a:endParaRPr lang="en-GB" sz="1100" b="1"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i="1" kern="1200" dirty="0">
                          <a:solidFill>
                            <a:srgbClr val="990000"/>
                          </a:solidFill>
                          <a:effectLst/>
                          <a:latin typeface="Georgia" panose="02040502050405020303" pitchFamily="18" charset="0"/>
                          <a:ea typeface="+mn-ea"/>
                          <a:cs typeface="+mn-cs"/>
                        </a:rPr>
                        <a:t>As </a:t>
                      </a:r>
                      <a:r>
                        <a:rPr lang="en-US" sz="1100" kern="1200" dirty="0">
                          <a:solidFill>
                            <a:srgbClr val="990000"/>
                          </a:solidFill>
                          <a:effectLst/>
                          <a:latin typeface="Georgia" panose="02040502050405020303" pitchFamily="18" charset="0"/>
                          <a:ea typeface="+mn-ea"/>
                          <a:cs typeface="+mn-cs"/>
                        </a:rPr>
                        <a:t>a consequence of outstanding skills in religious literacy, pupils to become </a:t>
                      </a:r>
                      <a:r>
                        <a:rPr lang="en-US" sz="1100" b="1" kern="1200" dirty="0">
                          <a:solidFill>
                            <a:srgbClr val="FF6600"/>
                          </a:solidFill>
                          <a:effectLst/>
                          <a:latin typeface="Georgia" panose="02040502050405020303" pitchFamily="18" charset="0"/>
                          <a:ea typeface="+mn-ea"/>
                          <a:cs typeface="+mn-cs"/>
                        </a:rPr>
                        <a:t>particularly aware of the demands of religious commitment in everyday life.</a:t>
                      </a:r>
                      <a:endParaRPr lang="en-GB" sz="1100" kern="1200" dirty="0">
                        <a:solidFill>
                          <a:srgbClr val="FF66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Pupils to be provided opportunity to speak fluently and confidently about what they have learned in religious education, using key concepts and subject-specific vocabulary. As a consequence, they should ask incisive questions of adults and peers, which indicate an innate curiosity and a desire to deepen learning.</a:t>
                      </a:r>
                      <a:endParaRPr lang="en-GB" sz="1100"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Pupils to show notable independence in their learning; they can think for themselves, </a:t>
                      </a:r>
                      <a:r>
                        <a:rPr lang="en-US" sz="1100" b="1" kern="1200" dirty="0">
                          <a:solidFill>
                            <a:srgbClr val="FF6600"/>
                          </a:solidFill>
                          <a:effectLst/>
                          <a:latin typeface="Georgia" panose="02040502050405020303" pitchFamily="18" charset="0"/>
                          <a:ea typeface="+mn-ea"/>
                          <a:cs typeface="+mn-cs"/>
                        </a:rPr>
                        <a:t>synthesizing what they have learned in original and creative ways</a:t>
                      </a:r>
                      <a:r>
                        <a:rPr lang="en-US" sz="1100" kern="1200" dirty="0">
                          <a:solidFill>
                            <a:srgbClr val="990000"/>
                          </a:solidFill>
                          <a:effectLst/>
                          <a:latin typeface="Georgia" panose="02040502050405020303" pitchFamily="18" charset="0"/>
                          <a:ea typeface="+mn-ea"/>
                          <a:cs typeface="+mn-cs"/>
                        </a:rPr>
                        <a:t>. As a consequence, they will concentrate exceptionally well, love the challenge of learning and are curious, interested learners.</a:t>
                      </a:r>
                      <a:endParaRPr lang="en-GB" sz="1100"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Self-assessment: Pupils have a clear understanding of how well they are doing, of what they need to do to improve, and </a:t>
                      </a:r>
                      <a:r>
                        <a:rPr lang="en-US" sz="1100" b="1" kern="1200" dirty="0">
                          <a:solidFill>
                            <a:srgbClr val="FF6600"/>
                          </a:solidFill>
                          <a:effectLst/>
                          <a:latin typeface="Georgia" panose="02040502050405020303" pitchFamily="18" charset="0"/>
                          <a:ea typeface="+mn-ea"/>
                          <a:cs typeface="+mn-cs"/>
                        </a:rPr>
                        <a:t>can fully articulate how they have made progress.</a:t>
                      </a:r>
                      <a:endParaRPr lang="en-GB" sz="1100" kern="1200" dirty="0">
                        <a:solidFill>
                          <a:srgbClr val="FF6600"/>
                        </a:solidFill>
                        <a:effectLst/>
                        <a:latin typeface="Georgia" panose="02040502050405020303" pitchFamily="18" charset="0"/>
                        <a:ea typeface="+mn-ea"/>
                        <a:cs typeface="+mn-cs"/>
                      </a:endParaRPr>
                    </a:p>
                    <a:p>
                      <a:r>
                        <a:rPr lang="en-US" sz="1100" b="1" i="1" kern="1200" dirty="0">
                          <a:solidFill>
                            <a:srgbClr val="990000"/>
                          </a:solidFill>
                          <a:effectLst/>
                          <a:latin typeface="Georgia" panose="02040502050405020303" pitchFamily="18" charset="0"/>
                          <a:ea typeface="+mn-ea"/>
                          <a:cs typeface="+mn-cs"/>
                        </a:rPr>
                        <a:t>Provision: the quality of teaching, learning and assessment in religious education</a:t>
                      </a:r>
                      <a:endParaRPr lang="en-GB" sz="1100" b="1"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Planning is linked to pupils’ current assessment and their knowledge of the individual, such that lessons consolidate and extend pupils’ knowledge and understanding, so that they learn extremely well.</a:t>
                      </a:r>
                      <a:endParaRPr lang="en-GB" sz="1100"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Teachers provide pupils with </a:t>
                      </a:r>
                      <a:r>
                        <a:rPr lang="en-US" sz="1100" b="1" kern="1200" dirty="0">
                          <a:solidFill>
                            <a:srgbClr val="FF6600"/>
                          </a:solidFill>
                          <a:effectLst/>
                          <a:latin typeface="Georgia" panose="02040502050405020303" pitchFamily="18" charset="0"/>
                          <a:ea typeface="+mn-ea"/>
                          <a:cs typeface="+mn-cs"/>
                        </a:rPr>
                        <a:t>relevant and specific feedback </a:t>
                      </a:r>
                      <a:r>
                        <a:rPr lang="en-US" sz="1100" kern="1200" dirty="0">
                          <a:solidFill>
                            <a:srgbClr val="990000"/>
                          </a:solidFill>
                          <a:effectLst/>
                          <a:latin typeface="Georgia" panose="02040502050405020303" pitchFamily="18" charset="0"/>
                          <a:ea typeface="+mn-ea"/>
                          <a:cs typeface="+mn-cs"/>
                        </a:rPr>
                        <a:t>which ensures that all pupils clearly understand what they need to do to</a:t>
                      </a:r>
                      <a:r>
                        <a:rPr lang="en-GB" sz="1100" kern="1200" baseline="0" dirty="0">
                          <a:solidFill>
                            <a:srgbClr val="990000"/>
                          </a:solidFill>
                          <a:effectLst/>
                          <a:latin typeface="Georgia" panose="02040502050405020303" pitchFamily="18" charset="0"/>
                          <a:ea typeface="+mn-ea"/>
                          <a:cs typeface="+mn-cs"/>
                        </a:rPr>
                        <a:t> </a:t>
                      </a:r>
                      <a:r>
                        <a:rPr lang="en-US" sz="1100" kern="1200" dirty="0">
                          <a:solidFill>
                            <a:srgbClr val="990000"/>
                          </a:solidFill>
                          <a:effectLst/>
                          <a:latin typeface="Georgia" panose="02040502050405020303" pitchFamily="18" charset="0"/>
                          <a:ea typeface="+mn-ea"/>
                          <a:cs typeface="+mn-cs"/>
                        </a:rPr>
                        <a:t>make progress in their learning.</a:t>
                      </a:r>
                    </a:p>
                    <a:p>
                      <a:pPr marL="342900" marR="402590" lvl="0" indent="-342900">
                        <a:spcAft>
                          <a:spcPts val="0"/>
                        </a:spcAft>
                        <a:buSzPts val="1100"/>
                        <a:buFont typeface="Arial" panose="020B0604020202020204" pitchFamily="34" charset="0"/>
                        <a:buChar char="•"/>
                        <a:tabLst>
                          <a:tab pos="525145" algn="l"/>
                          <a:tab pos="525780" algn="l"/>
                        </a:tabLst>
                      </a:pPr>
                      <a:r>
                        <a:rPr lang="en-US" sz="1100" dirty="0">
                          <a:solidFill>
                            <a:srgbClr val="990000"/>
                          </a:solidFill>
                          <a:effectLst/>
                          <a:latin typeface="Georgia" panose="02040502050405020303" pitchFamily="18" charset="0"/>
                          <a:ea typeface="Arial" panose="020B0604020202020204" pitchFamily="34" charset="0"/>
                        </a:rPr>
                        <a:t>Teachers</a:t>
                      </a:r>
                      <a:r>
                        <a:rPr lang="en-US" sz="1100" spc="-3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give</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pupils</a:t>
                      </a:r>
                      <a:r>
                        <a:rPr lang="en-US" sz="1100" spc="-15" dirty="0">
                          <a:solidFill>
                            <a:srgbClr val="9900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space</a:t>
                      </a:r>
                      <a:r>
                        <a:rPr lang="en-US" sz="1100" b="1" spc="-3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and</a:t>
                      </a:r>
                      <a:r>
                        <a:rPr lang="en-US" sz="1100" b="1" spc="-2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time</a:t>
                      </a:r>
                      <a:r>
                        <a:rPr lang="en-US" sz="1100" b="1" spc="-2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for</a:t>
                      </a:r>
                      <a:r>
                        <a:rPr lang="en-US" sz="1100" b="1" spc="-2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purposeful</a:t>
                      </a:r>
                      <a:r>
                        <a:rPr lang="en-US" sz="1100" b="1" spc="-3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reflection</a:t>
                      </a:r>
                      <a:r>
                        <a:rPr lang="en-US" sz="1100" b="1" spc="-5" dirty="0">
                          <a:solidFill>
                            <a:srgbClr val="FF66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in </a:t>
                      </a:r>
                      <a:r>
                        <a:rPr lang="en-US" sz="1100" spc="-10" dirty="0">
                          <a:solidFill>
                            <a:srgbClr val="990000"/>
                          </a:solidFill>
                          <a:effectLst/>
                          <a:latin typeface="Georgia" panose="02040502050405020303" pitchFamily="18" charset="0"/>
                          <a:ea typeface="Arial" panose="020B0604020202020204" pitchFamily="34" charset="0"/>
                        </a:rPr>
                        <a:t>lessons.</a:t>
                      </a:r>
                      <a:endParaRPr lang="en-GB" sz="1100" spc="0" dirty="0">
                        <a:solidFill>
                          <a:srgbClr val="990000"/>
                        </a:solidFill>
                        <a:effectLst/>
                        <a:latin typeface="Georgia" panose="02040502050405020303" pitchFamily="18" charset="0"/>
                        <a:ea typeface="Arial" panose="020B0604020202020204" pitchFamily="34" charset="0"/>
                      </a:endParaRPr>
                    </a:p>
                    <a:p>
                      <a:pPr marL="0" marR="402590" lvl="0" indent="0">
                        <a:spcAft>
                          <a:spcPts val="0"/>
                        </a:spcAft>
                        <a:buSzPts val="1100"/>
                        <a:buFont typeface="Arial" panose="020B0604020202020204" pitchFamily="34" charset="0"/>
                        <a:buNone/>
                        <a:tabLst>
                          <a:tab pos="525145" algn="l"/>
                          <a:tab pos="525780" algn="l"/>
                        </a:tabLst>
                      </a:pPr>
                      <a:r>
                        <a:rPr lang="en-US" sz="1100" b="1" i="1" dirty="0">
                          <a:solidFill>
                            <a:srgbClr val="990000"/>
                          </a:solidFill>
                          <a:effectLst/>
                          <a:latin typeface="Georgia" panose="02040502050405020303" pitchFamily="18" charset="0"/>
                          <a:ea typeface="Calibri" panose="020F0502020204030204" pitchFamily="34" charset="0"/>
                        </a:rPr>
                        <a:t>Leadership:</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how</a:t>
                      </a:r>
                      <a:r>
                        <a:rPr lang="en-US" sz="1100" b="1" i="1" spc="-3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well</a:t>
                      </a:r>
                      <a:r>
                        <a:rPr lang="en-US" sz="1100" b="1" i="1" spc="-2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leaders</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and</a:t>
                      </a:r>
                      <a:r>
                        <a:rPr lang="en-US" sz="1100" b="1" i="1" spc="-2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governors</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promote,</a:t>
                      </a:r>
                      <a:r>
                        <a:rPr lang="en-US" sz="1100" b="1" i="1" spc="-4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monitor</a:t>
                      </a:r>
                      <a:r>
                        <a:rPr lang="en-US" sz="1100" b="1" i="1" spc="-1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and</a:t>
                      </a:r>
                      <a:r>
                        <a:rPr lang="en-US" sz="1100" b="1" i="1" spc="-2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evaluate the provision for religious education</a:t>
                      </a:r>
                      <a:endParaRPr lang="en-GB" sz="1100" b="1" dirty="0">
                        <a:solidFill>
                          <a:srgbClr val="990000"/>
                        </a:solidFill>
                        <a:effectLst/>
                        <a:latin typeface="Georgia" panose="02040502050405020303" pitchFamily="18" charset="0"/>
                        <a:ea typeface="Calibri" panose="020F0502020204030204" pitchFamily="34" charset="0"/>
                      </a:endParaRPr>
                    </a:p>
                    <a:p>
                      <a:pPr marL="342900" marR="322580" lvl="0" indent="-342900">
                        <a:spcAft>
                          <a:spcPts val="0"/>
                        </a:spcAft>
                        <a:buSzPts val="1100"/>
                        <a:buFont typeface="Arial" panose="020B0604020202020204" pitchFamily="34" charset="0"/>
                        <a:buChar char="•"/>
                        <a:tabLst>
                          <a:tab pos="525145" algn="l"/>
                          <a:tab pos="525780" algn="l"/>
                        </a:tabLst>
                      </a:pPr>
                      <a:r>
                        <a:rPr lang="en-US" sz="1100" dirty="0">
                          <a:solidFill>
                            <a:srgbClr val="990000"/>
                          </a:solidFill>
                          <a:effectLst/>
                          <a:latin typeface="Georgia" panose="02040502050405020303" pitchFamily="18" charset="0"/>
                          <a:ea typeface="Arial" panose="020B0604020202020204" pitchFamily="34" charset="0"/>
                        </a:rPr>
                        <a:t>Leaders to ensure a parity of demand with other core subjects in relation</a:t>
                      </a:r>
                      <a:r>
                        <a:rPr lang="en-US" sz="1100" spc="-3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to</a:t>
                      </a:r>
                      <a:r>
                        <a:rPr lang="en-US" sz="1100" spc="-2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whole school</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policies</a:t>
                      </a:r>
                      <a:r>
                        <a:rPr lang="en-US" sz="1100" dirty="0">
                          <a:solidFill>
                            <a:srgbClr val="FF6600"/>
                          </a:solidFill>
                          <a:effectLst/>
                          <a:latin typeface="Georgia" panose="02040502050405020303" pitchFamily="18" charset="0"/>
                          <a:ea typeface="Arial" panose="020B0604020202020204" pitchFamily="34" charset="0"/>
                        </a:rPr>
                        <a:t>,</a:t>
                      </a:r>
                      <a:r>
                        <a:rPr lang="en-US" sz="1100" spc="-3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such</a:t>
                      </a:r>
                      <a:r>
                        <a:rPr lang="en-US" sz="1100" b="1" spc="-2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as</a:t>
                      </a:r>
                      <a:r>
                        <a:rPr lang="en-US" sz="1100" b="1" spc="-1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homework</a:t>
                      </a:r>
                      <a:r>
                        <a:rPr lang="en-US" sz="1100" dirty="0">
                          <a:solidFill>
                            <a:srgbClr val="990000"/>
                          </a:solidFill>
                          <a:effectLst/>
                          <a:latin typeface="Georgia" panose="02040502050405020303" pitchFamily="18" charset="0"/>
                          <a:ea typeface="Arial" panose="020B0604020202020204" pitchFamily="34" charset="0"/>
                        </a:rPr>
                        <a:t>,</a:t>
                      </a:r>
                      <a:r>
                        <a:rPr lang="en-US" sz="1100" spc="-4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marking</a:t>
                      </a:r>
                      <a:r>
                        <a:rPr lang="en-US" sz="1100" spc="-2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and reporting to parents.</a:t>
                      </a:r>
                      <a:endParaRPr lang="en-GB" sz="1100" dirty="0">
                        <a:solidFill>
                          <a:srgbClr val="990000"/>
                        </a:solidFill>
                        <a:effectLst/>
                        <a:latin typeface="Georgia" panose="02040502050405020303" pitchFamily="18" charset="0"/>
                        <a:ea typeface="Arial" panose="020B0604020202020204" pitchFamily="34" charset="0"/>
                      </a:endParaRPr>
                    </a:p>
                    <a:p>
                      <a:pPr marL="342900" marR="73660" lvl="0" indent="-342900">
                        <a:spcAft>
                          <a:spcPts val="0"/>
                        </a:spcAft>
                        <a:buSzPts val="1100"/>
                        <a:buFont typeface="Arial" panose="020B0604020202020204" pitchFamily="34" charset="0"/>
                        <a:buChar char="•"/>
                        <a:tabLst>
                          <a:tab pos="525145" algn="l"/>
                          <a:tab pos="525780" algn="l"/>
                        </a:tabLst>
                      </a:pPr>
                      <a:r>
                        <a:rPr lang="en-US" sz="1100" dirty="0">
                          <a:solidFill>
                            <a:srgbClr val="990000"/>
                          </a:solidFill>
                          <a:effectLst/>
                          <a:latin typeface="Georgia" panose="02040502050405020303" pitchFamily="18" charset="0"/>
                          <a:ea typeface="Arial" panose="020B0604020202020204" pitchFamily="34" charset="0"/>
                        </a:rPr>
                        <a:t>The</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quality</a:t>
                      </a:r>
                      <a:r>
                        <a:rPr lang="en-US" sz="1100" spc="-2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of</a:t>
                      </a:r>
                      <a:r>
                        <a:rPr lang="en-US" sz="1100" spc="-3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subject</a:t>
                      </a:r>
                      <a:r>
                        <a:rPr lang="en-US" sz="1100" spc="-2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leadership</a:t>
                      </a:r>
                      <a:r>
                        <a:rPr lang="en-US" sz="1100" spc="-2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is</a:t>
                      </a:r>
                      <a:r>
                        <a:rPr lang="en-US" sz="1100" spc="-10" dirty="0">
                          <a:solidFill>
                            <a:srgbClr val="990000"/>
                          </a:solidFill>
                          <a:effectLst/>
                          <a:latin typeface="Georgia" panose="02040502050405020303" pitchFamily="18" charset="0"/>
                          <a:ea typeface="Arial" panose="020B0604020202020204" pitchFamily="34" charset="0"/>
                        </a:rPr>
                        <a:t> </a:t>
                      </a:r>
                      <a:r>
                        <a:rPr lang="en-US" sz="1100" b="1" dirty="0" err="1">
                          <a:solidFill>
                            <a:srgbClr val="FF6600"/>
                          </a:solidFill>
                          <a:effectLst/>
                          <a:latin typeface="Georgia" panose="02040502050405020303" pitchFamily="18" charset="0"/>
                          <a:ea typeface="Arial" panose="020B0604020202020204" pitchFamily="34" charset="0"/>
                        </a:rPr>
                        <a:t>recognised</a:t>
                      </a:r>
                      <a:r>
                        <a:rPr lang="en-US" sz="1100" b="1" spc="-2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beyond</a:t>
                      </a:r>
                      <a:r>
                        <a:rPr lang="en-US" sz="1100" b="1" spc="-2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the</a:t>
                      </a:r>
                      <a:r>
                        <a:rPr lang="en-US" sz="1100" b="1" spc="-2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school </a:t>
                      </a:r>
                      <a:r>
                        <a:rPr lang="en-US" sz="1100" dirty="0">
                          <a:solidFill>
                            <a:srgbClr val="990000"/>
                          </a:solidFill>
                          <a:effectLst/>
                          <a:latin typeface="Georgia" panose="02040502050405020303" pitchFamily="18" charset="0"/>
                          <a:ea typeface="Arial" panose="020B0604020202020204" pitchFamily="34" charset="0"/>
                        </a:rPr>
                        <a:t>and the subject leader willingly shares this expertise to the benefit of other diocesan schools.</a:t>
                      </a:r>
                      <a:endParaRPr lang="en-GB" sz="1100" dirty="0">
                        <a:solidFill>
                          <a:srgbClr val="990000"/>
                        </a:solidFill>
                        <a:effectLst/>
                        <a:latin typeface="Georgia" panose="02040502050405020303" pitchFamily="18" charset="0"/>
                        <a:ea typeface="Arial" panose="020B0604020202020204" pitchFamily="34" charset="0"/>
                      </a:endParaRPr>
                    </a:p>
                    <a:p>
                      <a:r>
                        <a:rPr lang="en-US" sz="1100" b="1" dirty="0">
                          <a:solidFill>
                            <a:srgbClr val="990000"/>
                          </a:solidFill>
                          <a:effectLst/>
                          <a:latin typeface="Georgia" panose="02040502050405020303" pitchFamily="18" charset="0"/>
                          <a:ea typeface="Calibri" panose="020F0502020204030204" pitchFamily="34" charset="0"/>
                        </a:rPr>
                        <a:t>New RE Directory (To know you more dearly) to be in place </a:t>
                      </a:r>
                      <a:r>
                        <a:rPr lang="en-US" sz="1100" i="1" dirty="0">
                          <a:solidFill>
                            <a:srgbClr val="990000"/>
                          </a:solidFill>
                          <a:effectLst/>
                          <a:latin typeface="Georgia" panose="02040502050405020303" pitchFamily="18" charset="0"/>
                          <a:ea typeface="Calibri" panose="020F0502020204030204" pitchFamily="34" charset="0"/>
                        </a:rPr>
                        <a:t>(</a:t>
                      </a:r>
                      <a:r>
                        <a:rPr lang="en-US" sz="1100" i="1" dirty="0">
                          <a:solidFill>
                            <a:srgbClr val="990000"/>
                          </a:solidFill>
                          <a:effectLst/>
                          <a:latin typeface="Georgia" panose="02040502050405020303" pitchFamily="18" charset="0"/>
                          <a:ea typeface="Calibri" panose="020F0502020204030204" pitchFamily="34" charset="0"/>
                          <a:hlinkClick r:id="rId2"/>
                        </a:rPr>
                        <a:t>published Spring 2023</a:t>
                      </a:r>
                      <a:r>
                        <a:rPr lang="en-US" sz="1100" i="1" dirty="0">
                          <a:solidFill>
                            <a:srgbClr val="990000"/>
                          </a:solidFill>
                          <a:effectLst/>
                          <a:latin typeface="Georgia" panose="02040502050405020303" pitchFamily="18" charset="0"/>
                          <a:ea typeface="Calibri" panose="020F0502020204030204" pitchFamily="34" charset="0"/>
                        </a:rPr>
                        <a:t>) - </a:t>
                      </a:r>
                      <a:r>
                        <a:rPr lang="en-US" sz="1100" dirty="0">
                          <a:solidFill>
                            <a:srgbClr val="990000"/>
                          </a:solidFill>
                          <a:effectLst/>
                          <a:latin typeface="Georgia" panose="02040502050405020303" pitchFamily="18" charset="0"/>
                          <a:ea typeface="Calibri" panose="020F0502020204030204" pitchFamily="34" charset="0"/>
                        </a:rPr>
                        <a:t>Leaders carefully plan an appropriately sequential curriculum which ensures that subject content is introduced systematically in an increasingly demanding</a:t>
                      </a:r>
                      <a:r>
                        <a:rPr lang="en-US" sz="1100" spc="-2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way,</a:t>
                      </a:r>
                      <a:r>
                        <a:rPr lang="en-US" sz="1100" spc="-2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as</a:t>
                      </a:r>
                      <a:r>
                        <a:rPr lang="en-US" sz="1100" spc="-3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learners</a:t>
                      </a:r>
                      <a:r>
                        <a:rPr lang="en-US" sz="1100" spc="-2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progress</a:t>
                      </a:r>
                      <a:r>
                        <a:rPr lang="en-US" sz="1100" spc="-2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through</a:t>
                      </a:r>
                      <a:r>
                        <a:rPr lang="en-US" sz="1100" spc="-2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the</a:t>
                      </a:r>
                      <a:r>
                        <a:rPr lang="en-US" sz="1100" spc="-1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planned</a:t>
                      </a:r>
                      <a:r>
                        <a:rPr lang="en-US" sz="1100" spc="-2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curriculum. Our RE lead has attended launch training and</a:t>
                      </a:r>
                      <a:r>
                        <a:rPr lang="en-US" sz="1100" baseline="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RED is now available to schools (Sp2023).  Training to be rolled out during Au2023.</a:t>
                      </a:r>
                    </a:p>
                    <a:p>
                      <a:r>
                        <a:rPr lang="en-US" sz="1100" dirty="0">
                          <a:solidFill>
                            <a:srgbClr val="FF6600"/>
                          </a:solidFill>
                          <a:effectLst/>
                          <a:latin typeface="Georgia" panose="02040502050405020303" pitchFamily="18" charset="0"/>
                          <a:ea typeface="Calibri" panose="020F0502020204030204" pitchFamily="34" charset="0"/>
                        </a:rPr>
                        <a:t>We hope to begin work on the new requirements by September</a:t>
                      </a:r>
                      <a:r>
                        <a:rPr lang="en-US" sz="1100" baseline="0" dirty="0">
                          <a:solidFill>
                            <a:srgbClr val="FF6600"/>
                          </a:solidFill>
                          <a:effectLst/>
                          <a:latin typeface="Georgia" panose="02040502050405020303" pitchFamily="18" charset="0"/>
                          <a:ea typeface="Calibri" panose="020F0502020204030204" pitchFamily="34" charset="0"/>
                        </a:rPr>
                        <a:t> 2023 – explore scheme offered in part by </a:t>
                      </a:r>
                      <a:r>
                        <a:rPr lang="en-US" sz="1100" baseline="0" dirty="0">
                          <a:solidFill>
                            <a:srgbClr val="FF6600"/>
                          </a:solidFill>
                          <a:effectLst/>
                          <a:latin typeface="Georgia" panose="02040502050405020303" pitchFamily="18" charset="0"/>
                          <a:ea typeface="Calibri" panose="020F0502020204030204" pitchFamily="34" charset="0"/>
                          <a:hlinkClick r:id="rId3"/>
                        </a:rPr>
                        <a:t>https://wtl-tere.org/</a:t>
                      </a:r>
                      <a:r>
                        <a:rPr lang="en-US" sz="1100" baseline="0" dirty="0">
                          <a:solidFill>
                            <a:srgbClr val="FF6600"/>
                          </a:solidFill>
                          <a:effectLst/>
                          <a:latin typeface="Georgia" panose="02040502050405020303" pitchFamily="18" charset="0"/>
                          <a:ea typeface="Calibri" panose="020F0502020204030204" pitchFamily="34" charset="0"/>
                        </a:rPr>
                        <a:t>  - </a:t>
                      </a:r>
                      <a:r>
                        <a:rPr lang="en-US" sz="1100" baseline="0" dirty="0">
                          <a:solidFill>
                            <a:srgbClr val="00B050"/>
                          </a:solidFill>
                          <a:effectLst/>
                          <a:latin typeface="Georgia" panose="02040502050405020303" pitchFamily="18" charset="0"/>
                          <a:ea typeface="Calibri" panose="020F0502020204030204" pitchFamily="34" charset="0"/>
                        </a:rPr>
                        <a:t>Y1 &amp; Y3 now using Vine &amp; Branches. Y3 part of Diocese pilot. </a:t>
                      </a:r>
                      <a:endParaRPr lang="en-GB" sz="1100" dirty="0">
                        <a:solidFill>
                          <a:srgbClr val="00B050"/>
                        </a:solidFill>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Working towards CSI in 2024-2025 academic year – all items in place.</a:t>
                      </a:r>
                    </a:p>
                  </a:txBody>
                  <a:tcPr/>
                </a:tc>
                <a:extLst>
                  <a:ext uri="{0D108BD9-81ED-4DB2-BD59-A6C34878D82A}">
                    <a16:rowId xmlns:a16="http://schemas.microsoft.com/office/drawing/2014/main" val="3493928159"/>
                  </a:ext>
                </a:extLst>
              </a:tr>
            </a:tbl>
          </a:graphicData>
        </a:graphic>
      </p:graphicFrame>
    </p:spTree>
    <p:extLst>
      <p:ext uri="{BB962C8B-B14F-4D97-AF65-F5344CB8AC3E}">
        <p14:creationId xmlns:p14="http://schemas.microsoft.com/office/powerpoint/2010/main" val="10393399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4002037924"/>
              </p:ext>
            </p:extLst>
          </p:nvPr>
        </p:nvGraphicFramePr>
        <p:xfrm>
          <a:off x="494522" y="346442"/>
          <a:ext cx="11299372" cy="5728456"/>
        </p:xfrm>
        <a:graphic>
          <a:graphicData uri="http://schemas.openxmlformats.org/drawingml/2006/table">
            <a:tbl>
              <a:tblPr firstRow="1" bandRow="1">
                <a:tableStyleId>{F5AB1C69-6EDB-4FF4-983F-18BD219EF322}</a:tableStyleId>
              </a:tblPr>
              <a:tblGrid>
                <a:gridCol w="1315990">
                  <a:extLst>
                    <a:ext uri="{9D8B030D-6E8A-4147-A177-3AD203B41FA5}">
                      <a16:colId xmlns:a16="http://schemas.microsoft.com/office/drawing/2014/main" val="3176251353"/>
                    </a:ext>
                  </a:extLst>
                </a:gridCol>
                <a:gridCol w="7882128">
                  <a:extLst>
                    <a:ext uri="{9D8B030D-6E8A-4147-A177-3AD203B41FA5}">
                      <a16:colId xmlns:a16="http://schemas.microsoft.com/office/drawing/2014/main" val="3871744346"/>
                    </a:ext>
                  </a:extLst>
                </a:gridCol>
                <a:gridCol w="722376">
                  <a:extLst>
                    <a:ext uri="{9D8B030D-6E8A-4147-A177-3AD203B41FA5}">
                      <a16:colId xmlns:a16="http://schemas.microsoft.com/office/drawing/2014/main" val="864314734"/>
                    </a:ext>
                  </a:extLst>
                </a:gridCol>
                <a:gridCol w="1378878">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Catholic identity</a:t>
                      </a:r>
                    </a:p>
                  </a:txBody>
                  <a:tcPr/>
                </a:tc>
                <a:tc>
                  <a:txBody>
                    <a:bodyPr/>
                    <a:lstStyle/>
                    <a:p>
                      <a:r>
                        <a:rPr lang="en-GB" sz="2000" dirty="0">
                          <a:latin typeface="Georgia" panose="02040502050405020303" pitchFamily="18" charset="0"/>
                        </a:rPr>
                        <a:t>Target Areas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rPr>
                        <a:t>Collective Worship</a:t>
                      </a:r>
                    </a:p>
                  </a:txBody>
                  <a:tcPr/>
                </a:tc>
                <a:tc>
                  <a:txBody>
                    <a:bodyPr/>
                    <a:lstStyle/>
                    <a:p>
                      <a:r>
                        <a:rPr lang="en-US" sz="1100" b="1" i="1" kern="1200" dirty="0">
                          <a:solidFill>
                            <a:srgbClr val="990000"/>
                          </a:solidFill>
                          <a:effectLst/>
                          <a:latin typeface="Georgia" panose="02040502050405020303" pitchFamily="18" charset="0"/>
                          <a:ea typeface="+mn-ea"/>
                          <a:cs typeface="+mn-cs"/>
                        </a:rPr>
                        <a:t>Pupil outcomes: how well pupils participate in and respond to the schools’ collective worship</a:t>
                      </a:r>
                      <a:endParaRPr lang="en-GB" sz="1100" b="1"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The experiences of prayer and liturgy provided by the school </a:t>
                      </a:r>
                      <a:r>
                        <a:rPr lang="en-US" sz="1100" b="1" kern="1200" dirty="0">
                          <a:solidFill>
                            <a:srgbClr val="FF6600"/>
                          </a:solidFill>
                          <a:effectLst/>
                          <a:latin typeface="Georgia" panose="02040502050405020303" pitchFamily="18" charset="0"/>
                          <a:ea typeface="+mn-ea"/>
                          <a:cs typeface="+mn-cs"/>
                        </a:rPr>
                        <a:t>engage pupils deeply and lead them to full, active and conscious participation.</a:t>
                      </a:r>
                      <a:r>
                        <a:rPr lang="en-US" sz="1100" b="1" kern="1200" dirty="0">
                          <a:solidFill>
                            <a:srgbClr val="990000"/>
                          </a:solidFill>
                          <a:effectLst/>
                          <a:latin typeface="Georgia" panose="02040502050405020303" pitchFamily="18" charset="0"/>
                          <a:ea typeface="+mn-ea"/>
                          <a:cs typeface="+mn-cs"/>
                        </a:rPr>
                        <a:t> </a:t>
                      </a:r>
                      <a:r>
                        <a:rPr lang="en-US" sz="1100" kern="1200" dirty="0">
                          <a:solidFill>
                            <a:srgbClr val="990000"/>
                          </a:solidFill>
                          <a:effectLst/>
                          <a:latin typeface="Georgia" panose="02040502050405020303" pitchFamily="18" charset="0"/>
                          <a:ea typeface="+mn-ea"/>
                          <a:cs typeface="+mn-cs"/>
                        </a:rPr>
                        <a:t>Pupils demonstrate this by, for example, the quality of prayerful silence, their attentiveness and response to prayer and liturgy, and their engagement in communal singing.</a:t>
                      </a:r>
                      <a:endParaRPr lang="en-GB" sz="1100"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Appropriate to their age and capacity, pupils have a </a:t>
                      </a:r>
                      <a:r>
                        <a:rPr lang="en-US" sz="1100" b="1" kern="1200" dirty="0">
                          <a:solidFill>
                            <a:srgbClr val="FF6600"/>
                          </a:solidFill>
                          <a:effectLst/>
                          <a:latin typeface="Georgia" panose="02040502050405020303" pitchFamily="18" charset="0"/>
                          <a:ea typeface="+mn-ea"/>
                          <a:cs typeface="+mn-cs"/>
                        </a:rPr>
                        <a:t>detailed understanding </a:t>
                      </a:r>
                      <a:r>
                        <a:rPr lang="en-US" sz="1100" kern="1200" dirty="0">
                          <a:solidFill>
                            <a:srgbClr val="990000"/>
                          </a:solidFill>
                          <a:effectLst/>
                          <a:latin typeface="Georgia" panose="02040502050405020303" pitchFamily="18" charset="0"/>
                          <a:ea typeface="+mn-ea"/>
                          <a:cs typeface="+mn-cs"/>
                        </a:rPr>
                        <a:t>of the wide variety of ways of praying that are part of the Catholic tradition.</a:t>
                      </a:r>
                      <a:endParaRPr lang="en-GB" sz="1100"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b="1" kern="1200" dirty="0">
                          <a:solidFill>
                            <a:srgbClr val="FF6600"/>
                          </a:solidFill>
                          <a:effectLst/>
                          <a:latin typeface="Georgia" panose="02040502050405020303" pitchFamily="18" charset="0"/>
                          <a:ea typeface="+mn-ea"/>
                          <a:cs typeface="+mn-cs"/>
                        </a:rPr>
                        <a:t>Pupils work collaboratively with others, such as teachers, other pupils and chaplains to prepare creative and well-constructed experiences of prayer and liturgy. Due to the school’s provision of liturgical formation for its pupils, they can undertake liturgical ministries with confidence, understanding and skill. Pupils have a developed capacity for evaluating the quality of the prayer and liturgy they have planned and can identify how to improve next time.</a:t>
                      </a:r>
                      <a:endParaRPr lang="en-GB" sz="1100" kern="1200" dirty="0">
                        <a:solidFill>
                          <a:srgbClr val="FF66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b="1" kern="1200" dirty="0">
                          <a:solidFill>
                            <a:srgbClr val="FF6600"/>
                          </a:solidFill>
                          <a:effectLst/>
                          <a:latin typeface="Georgia" panose="02040502050405020303" pitchFamily="18" charset="0"/>
                          <a:ea typeface="+mn-ea"/>
                          <a:cs typeface="+mn-cs"/>
                        </a:rPr>
                        <a:t>Pupils readily reflect on their experience of prayer and liturgy with confidence and in detail</a:t>
                      </a:r>
                      <a:r>
                        <a:rPr lang="en-US" sz="1100" kern="1200" dirty="0">
                          <a:solidFill>
                            <a:srgbClr val="FF6600"/>
                          </a:solidFill>
                          <a:effectLst/>
                          <a:latin typeface="Georgia" panose="02040502050405020303" pitchFamily="18" charset="0"/>
                          <a:ea typeface="+mn-ea"/>
                          <a:cs typeface="+mn-cs"/>
                        </a:rPr>
                        <a:t>. </a:t>
                      </a:r>
                      <a:r>
                        <a:rPr lang="en-US" sz="1100" b="1" kern="1200" dirty="0">
                          <a:solidFill>
                            <a:srgbClr val="FF6600"/>
                          </a:solidFill>
                          <a:effectLst/>
                          <a:latin typeface="Georgia" panose="02040502050405020303" pitchFamily="18" charset="0"/>
                          <a:ea typeface="+mn-ea"/>
                          <a:cs typeface="+mn-cs"/>
                        </a:rPr>
                        <a:t>They can articulate clearly the ways in which these experiences have shaped how they think about themselves and the world and how this has inspired them to action.</a:t>
                      </a:r>
                      <a:endParaRPr lang="en-GB" sz="1100" kern="1200" dirty="0">
                        <a:solidFill>
                          <a:srgbClr val="FF6600"/>
                        </a:solidFill>
                        <a:effectLst/>
                        <a:latin typeface="Georgia" panose="02040502050405020303" pitchFamily="18" charset="0"/>
                        <a:ea typeface="+mn-ea"/>
                        <a:cs typeface="+mn-cs"/>
                      </a:endParaRPr>
                    </a:p>
                    <a:p>
                      <a:r>
                        <a:rPr lang="en-US" sz="1100" b="1" i="1" kern="1200" dirty="0">
                          <a:solidFill>
                            <a:srgbClr val="990000"/>
                          </a:solidFill>
                          <a:effectLst/>
                          <a:latin typeface="Georgia" panose="02040502050405020303" pitchFamily="18" charset="0"/>
                          <a:ea typeface="+mn-ea"/>
                          <a:cs typeface="+mn-cs"/>
                        </a:rPr>
                        <a:t>Provision: the quality of collective worship provided by the school</a:t>
                      </a:r>
                      <a:endParaRPr lang="en-GB" sz="1100" b="1"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The creative and artistic skill and expertise of pupils and relevant staff have been identified, nurtured and </a:t>
                      </a:r>
                      <a:r>
                        <a:rPr lang="en-US" sz="1100" kern="1200" dirty="0" err="1">
                          <a:solidFill>
                            <a:srgbClr val="990000"/>
                          </a:solidFill>
                          <a:effectLst/>
                          <a:latin typeface="Georgia" panose="02040502050405020303" pitchFamily="18" charset="0"/>
                          <a:ea typeface="+mn-ea"/>
                          <a:cs typeface="+mn-cs"/>
                        </a:rPr>
                        <a:t>practised</a:t>
                      </a:r>
                      <a:r>
                        <a:rPr lang="en-US" sz="1100" kern="1200" dirty="0">
                          <a:solidFill>
                            <a:srgbClr val="990000"/>
                          </a:solidFill>
                          <a:effectLst/>
                          <a:latin typeface="Georgia" panose="02040502050405020303" pitchFamily="18" charset="0"/>
                          <a:ea typeface="+mn-ea"/>
                          <a:cs typeface="+mn-cs"/>
                        </a:rPr>
                        <a:t> to enable them to </a:t>
                      </a:r>
                      <a:r>
                        <a:rPr lang="en-US" sz="1100" b="1" kern="1200" dirty="0">
                          <a:solidFill>
                            <a:srgbClr val="FF6600"/>
                          </a:solidFill>
                          <a:effectLst/>
                          <a:latin typeface="Georgia" panose="02040502050405020303" pitchFamily="18" charset="0"/>
                          <a:ea typeface="+mn-ea"/>
                          <a:cs typeface="+mn-cs"/>
                        </a:rPr>
                        <a:t>use their gifts confidently to enhance prayer and liturgy</a:t>
                      </a:r>
                      <a:r>
                        <a:rPr lang="en-US" sz="1100" b="1" kern="1200" dirty="0">
                          <a:solidFill>
                            <a:srgbClr val="990000"/>
                          </a:solidFill>
                          <a:effectLst/>
                          <a:latin typeface="Georgia" panose="02040502050405020303" pitchFamily="18" charset="0"/>
                          <a:ea typeface="+mn-ea"/>
                          <a:cs typeface="+mn-cs"/>
                        </a:rPr>
                        <a:t>. </a:t>
                      </a:r>
                      <a:r>
                        <a:rPr lang="en-US" sz="1100" kern="1200" dirty="0">
                          <a:solidFill>
                            <a:srgbClr val="990000"/>
                          </a:solidFill>
                          <a:effectLst/>
                          <a:latin typeface="Georgia" panose="02040502050405020303" pitchFamily="18" charset="0"/>
                          <a:ea typeface="+mn-ea"/>
                          <a:cs typeface="+mn-cs"/>
                        </a:rPr>
                        <a:t>A wide range of high-quality music and other art forms are, when appropriate, integrated into prayer and liturgy in a way that significantly enhances these experiences for participants and reflects the riches of the Church.</a:t>
                      </a:r>
                      <a:endParaRPr lang="en-GB" sz="1100"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The school makes imaginative and creative use of the spaces available to: − provide prayer spaces within classrooms and elsewhere that are owned by the pupils − </a:t>
                      </a:r>
                      <a:r>
                        <a:rPr lang="en-US" sz="1100" b="1" kern="1200" dirty="0">
                          <a:solidFill>
                            <a:srgbClr val="FF6600"/>
                          </a:solidFill>
                          <a:effectLst/>
                          <a:latin typeface="Georgia" panose="02040502050405020303" pitchFamily="18" charset="0"/>
                          <a:ea typeface="+mn-ea"/>
                          <a:cs typeface="+mn-cs"/>
                        </a:rPr>
                        <a:t>ensure that it has access to everything that is necessary for the worthy celebration of Mass, including an appropriately sized space </a:t>
                      </a:r>
                      <a:r>
                        <a:rPr lang="en-US" sz="1100" kern="1200" dirty="0">
                          <a:solidFill>
                            <a:srgbClr val="FF6600"/>
                          </a:solidFill>
                          <a:effectLst/>
                          <a:latin typeface="Georgia" panose="02040502050405020303" pitchFamily="18" charset="0"/>
                          <a:ea typeface="+mn-ea"/>
                          <a:cs typeface="+mn-cs"/>
                        </a:rPr>
                        <a:t>− </a:t>
                      </a:r>
                      <a:r>
                        <a:rPr lang="en-US" sz="1100" b="1" kern="1200" dirty="0">
                          <a:solidFill>
                            <a:srgbClr val="FF6600"/>
                          </a:solidFill>
                          <a:effectLst/>
                          <a:latin typeface="Georgia" panose="02040502050405020303" pitchFamily="18" charset="0"/>
                          <a:ea typeface="+mn-ea"/>
                          <a:cs typeface="+mn-cs"/>
                        </a:rPr>
                        <a:t>create, where possible, a permanently dedicated prayer space, such as a prayer room or chapel that is cherished and regularly used by staff and students. </a:t>
                      </a:r>
                      <a:r>
                        <a:rPr lang="en-US" sz="1100" kern="1200" dirty="0">
                          <a:solidFill>
                            <a:srgbClr val="990000"/>
                          </a:solidFill>
                          <a:effectLst/>
                          <a:latin typeface="Georgia" panose="02040502050405020303" pitchFamily="18" charset="0"/>
                          <a:ea typeface="+mn-ea"/>
                          <a:cs typeface="+mn-cs"/>
                        </a:rPr>
                        <a:t>Time and attention are regularly given over to ensure that these spaces are used appropriately, are well-cared for and are conducive to prayer.</a:t>
                      </a:r>
                      <a:endParaRPr lang="en-GB" sz="1100" kern="1200" dirty="0">
                        <a:solidFill>
                          <a:srgbClr val="990000"/>
                        </a:solidFill>
                        <a:effectLst/>
                        <a:latin typeface="Georgia" panose="02040502050405020303" pitchFamily="18" charset="0"/>
                        <a:ea typeface="+mn-ea"/>
                        <a:cs typeface="+mn-cs"/>
                      </a:endParaRPr>
                    </a:p>
                    <a:p>
                      <a:pPr marL="17145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It is anticipated that space may become available to develop a larger chapel space to further develop in this area.</a:t>
                      </a:r>
                      <a:endParaRPr lang="en-GB" sz="1100" kern="1200" dirty="0">
                        <a:solidFill>
                          <a:srgbClr val="990000"/>
                        </a:solidFill>
                        <a:effectLst/>
                        <a:latin typeface="Georgia" panose="02040502050405020303" pitchFamily="18" charset="0"/>
                        <a:ea typeface="+mn-ea"/>
                        <a:cs typeface="+mn-cs"/>
                      </a:endParaRPr>
                    </a:p>
                    <a:p>
                      <a:pPr marL="171450" indent="-171450">
                        <a:buFont typeface="Arial" panose="020B0604020202020204" pitchFamily="34" charset="0"/>
                        <a:buChar char="•"/>
                      </a:pPr>
                      <a:r>
                        <a:rPr lang="en-US" sz="1100" kern="1200" dirty="0">
                          <a:solidFill>
                            <a:srgbClr val="990000"/>
                          </a:solidFill>
                          <a:effectLst/>
                          <a:latin typeface="Georgia" panose="02040502050405020303" pitchFamily="18" charset="0"/>
                          <a:ea typeface="+mn-ea"/>
                          <a:cs typeface="+mn-cs"/>
                        </a:rPr>
                        <a:t>Relevant staff have thoughtfully planned how to work with families to include them in the prayer life of the school and to support the developing prayer life of pupils. The school works hard to secure a </a:t>
                      </a:r>
                      <a:r>
                        <a:rPr lang="en-US" sz="1100" dirty="0">
                          <a:solidFill>
                            <a:srgbClr val="990000"/>
                          </a:solidFill>
                          <a:effectLst/>
                          <a:latin typeface="Georgia" panose="02040502050405020303" pitchFamily="18" charset="0"/>
                          <a:ea typeface="Calibri" panose="020F0502020204030204" pitchFamily="34" charset="0"/>
                        </a:rPr>
                        <a:t>flourishing</a:t>
                      </a:r>
                      <a:r>
                        <a:rPr lang="en-US" sz="1100" spc="-2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partnership</a:t>
                      </a:r>
                      <a:r>
                        <a:rPr lang="en-US" sz="1100" spc="-2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with</a:t>
                      </a:r>
                      <a:r>
                        <a:rPr lang="en-US" sz="1100" spc="-2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the</a:t>
                      </a:r>
                      <a:r>
                        <a:rPr lang="en-US" sz="1100" spc="-1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local</a:t>
                      </a:r>
                      <a:r>
                        <a:rPr lang="en-US" sz="1100" spc="-1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parish</a:t>
                      </a:r>
                      <a:r>
                        <a:rPr lang="en-US" sz="1100" spc="-3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or</a:t>
                      </a:r>
                      <a:r>
                        <a:rPr lang="en-US" sz="1100" spc="-1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parishes</a:t>
                      </a:r>
                      <a:r>
                        <a:rPr lang="en-US" sz="1100" spc="-5" dirty="0">
                          <a:solidFill>
                            <a:srgbClr val="9900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to</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help</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pupils participate more fully in the liturgy</a:t>
                      </a:r>
                      <a:r>
                        <a:rPr lang="en-US" sz="1100" b="1" dirty="0">
                          <a:solidFill>
                            <a:srgbClr val="990000"/>
                          </a:solidFill>
                          <a:effectLst/>
                          <a:latin typeface="Georgia" panose="02040502050405020303" pitchFamily="18" charset="0"/>
                          <a:ea typeface="Calibri" panose="020F0502020204030204" pitchFamily="34" charset="0"/>
                        </a:rPr>
                        <a:t>.</a:t>
                      </a:r>
                      <a:endParaRPr lang="en-GB" sz="1100" b="0" dirty="0">
                        <a:solidFill>
                          <a:srgbClr val="990000"/>
                        </a:solidFill>
                        <a:effectLst/>
                        <a:latin typeface="Georgia" panose="02040502050405020303" pitchFamily="18" charset="0"/>
                        <a:ea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Working towards CSI in 2024-2025 academic year – all items in place.</a:t>
                      </a:r>
                    </a:p>
                  </a:txBody>
                  <a:tcPr/>
                </a:tc>
                <a:extLst>
                  <a:ext uri="{0D108BD9-81ED-4DB2-BD59-A6C34878D82A}">
                    <a16:rowId xmlns:a16="http://schemas.microsoft.com/office/drawing/2014/main" val="3493928159"/>
                  </a:ext>
                </a:extLst>
              </a:tr>
            </a:tbl>
          </a:graphicData>
        </a:graphic>
      </p:graphicFrame>
    </p:spTree>
    <p:extLst>
      <p:ext uri="{BB962C8B-B14F-4D97-AF65-F5344CB8AC3E}">
        <p14:creationId xmlns:p14="http://schemas.microsoft.com/office/powerpoint/2010/main" val="42850194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2212283418"/>
              </p:ext>
            </p:extLst>
          </p:nvPr>
        </p:nvGraphicFramePr>
        <p:xfrm>
          <a:off x="494522" y="346442"/>
          <a:ext cx="11299372" cy="6145016"/>
        </p:xfrm>
        <a:graphic>
          <a:graphicData uri="http://schemas.openxmlformats.org/drawingml/2006/table">
            <a:tbl>
              <a:tblPr firstRow="1" bandRow="1">
                <a:tableStyleId>{F5AB1C69-6EDB-4FF4-983F-18BD219EF322}</a:tableStyleId>
              </a:tblPr>
              <a:tblGrid>
                <a:gridCol w="1315990">
                  <a:extLst>
                    <a:ext uri="{9D8B030D-6E8A-4147-A177-3AD203B41FA5}">
                      <a16:colId xmlns:a16="http://schemas.microsoft.com/office/drawing/2014/main" val="3176251353"/>
                    </a:ext>
                  </a:extLst>
                </a:gridCol>
                <a:gridCol w="7882128">
                  <a:extLst>
                    <a:ext uri="{9D8B030D-6E8A-4147-A177-3AD203B41FA5}">
                      <a16:colId xmlns:a16="http://schemas.microsoft.com/office/drawing/2014/main" val="3871744346"/>
                    </a:ext>
                  </a:extLst>
                </a:gridCol>
                <a:gridCol w="722376">
                  <a:extLst>
                    <a:ext uri="{9D8B030D-6E8A-4147-A177-3AD203B41FA5}">
                      <a16:colId xmlns:a16="http://schemas.microsoft.com/office/drawing/2014/main" val="864314734"/>
                    </a:ext>
                  </a:extLst>
                </a:gridCol>
                <a:gridCol w="1378878">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Catholic identity</a:t>
                      </a:r>
                    </a:p>
                  </a:txBody>
                  <a:tcPr/>
                </a:tc>
                <a:tc>
                  <a:txBody>
                    <a:bodyPr/>
                    <a:lstStyle/>
                    <a:p>
                      <a:r>
                        <a:rPr lang="en-GB" sz="2000" dirty="0">
                          <a:latin typeface="Georgia" panose="02040502050405020303" pitchFamily="18" charset="0"/>
                        </a:rPr>
                        <a:t>Target Areas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rPr>
                        <a:t>Collective Worship (cont.)</a:t>
                      </a:r>
                    </a:p>
                  </a:txBody>
                  <a:tcPr/>
                </a:tc>
                <a:tc>
                  <a:txBody>
                    <a:bodyPr/>
                    <a:lstStyle/>
                    <a:p>
                      <a:pPr marL="0" indent="0">
                        <a:buFont typeface="Arial" panose="020B0604020202020204" pitchFamily="34" charset="0"/>
                        <a:buNone/>
                      </a:pPr>
                      <a:r>
                        <a:rPr lang="en-US" sz="1100" b="1" i="1" dirty="0">
                          <a:solidFill>
                            <a:srgbClr val="990000"/>
                          </a:solidFill>
                          <a:effectLst/>
                          <a:latin typeface="Georgia" panose="02040502050405020303" pitchFamily="18" charset="0"/>
                          <a:ea typeface="Calibri" panose="020F0502020204030204" pitchFamily="34" charset="0"/>
                        </a:rPr>
                        <a:t>Leadership:</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how</a:t>
                      </a:r>
                      <a:r>
                        <a:rPr lang="en-US" sz="1100" b="1" i="1" spc="-3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well</a:t>
                      </a:r>
                      <a:r>
                        <a:rPr lang="en-US" sz="1100" b="1" i="1" spc="-2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leaders</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and</a:t>
                      </a:r>
                      <a:r>
                        <a:rPr lang="en-US" sz="1100" b="1" i="1" spc="-2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governors</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promote,</a:t>
                      </a:r>
                      <a:r>
                        <a:rPr lang="en-US" sz="1100" b="1" i="1" spc="-4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monitor</a:t>
                      </a:r>
                      <a:r>
                        <a:rPr lang="en-US" sz="1100" b="1" i="1" spc="-1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and</a:t>
                      </a:r>
                      <a:r>
                        <a:rPr lang="en-US" sz="1100" b="1" i="1" spc="-1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evaluate the provision for collective worship</a:t>
                      </a:r>
                      <a:endParaRPr lang="en-GB" sz="1100" b="1" dirty="0">
                        <a:solidFill>
                          <a:srgbClr val="990000"/>
                        </a:solidFill>
                        <a:effectLst/>
                        <a:latin typeface="Georgia" panose="02040502050405020303" pitchFamily="18" charset="0"/>
                        <a:ea typeface="Calibri" panose="020F0502020204030204" pitchFamily="34" charset="0"/>
                      </a:endParaRPr>
                    </a:p>
                    <a:p>
                      <a:pPr marL="342900" marR="97155" lvl="0" indent="-342900">
                        <a:spcAft>
                          <a:spcPts val="0"/>
                        </a:spcAft>
                        <a:buSzPts val="1100"/>
                        <a:buFont typeface="Arial" panose="020B0604020202020204" pitchFamily="34" charset="0"/>
                        <a:buChar char="•"/>
                        <a:tabLst>
                          <a:tab pos="525145" algn="l"/>
                          <a:tab pos="525780" algn="l"/>
                        </a:tabLst>
                      </a:pPr>
                      <a:r>
                        <a:rPr lang="en-US" sz="1100" dirty="0">
                          <a:solidFill>
                            <a:srgbClr val="990000"/>
                          </a:solidFill>
                          <a:effectLst/>
                          <a:latin typeface="Georgia" panose="02040502050405020303" pitchFamily="18" charset="0"/>
                          <a:ea typeface="Arial" panose="020B0604020202020204" pitchFamily="34" charset="0"/>
                        </a:rPr>
                        <a:t>Leaders, including governors, have planned the school calendar and timetable carefully to ensure that </a:t>
                      </a:r>
                      <a:r>
                        <a:rPr lang="en-US" sz="1100" b="1" dirty="0">
                          <a:solidFill>
                            <a:srgbClr val="FF6600"/>
                          </a:solidFill>
                          <a:effectLst/>
                          <a:latin typeface="Georgia" panose="02040502050405020303" pitchFamily="18" charset="0"/>
                          <a:ea typeface="Arial" panose="020B0604020202020204" pitchFamily="34" charset="0"/>
                        </a:rPr>
                        <a:t>opportunities to celebrate the Eucharist are regularly offered to the whole school community, particularly at key times in the liturgical year and at significant moments</a:t>
                      </a:r>
                      <a:r>
                        <a:rPr lang="en-US" sz="1100" b="1" spc="-2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within</a:t>
                      </a:r>
                      <a:r>
                        <a:rPr lang="en-US" sz="1100" b="1" spc="-1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the</a:t>
                      </a:r>
                      <a:r>
                        <a:rPr lang="en-US" sz="1100" b="1" spc="-2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life</a:t>
                      </a:r>
                      <a:r>
                        <a:rPr lang="en-US" sz="1100" b="1" spc="-1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of</a:t>
                      </a:r>
                      <a:r>
                        <a:rPr lang="en-US" sz="1100" b="1" spc="-2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the</a:t>
                      </a:r>
                      <a:r>
                        <a:rPr lang="en-US" sz="1100" b="1" spc="-1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school.</a:t>
                      </a:r>
                      <a:r>
                        <a:rPr lang="en-US" sz="1100" b="1" spc="-5" dirty="0">
                          <a:solidFill>
                            <a:srgbClr val="FF66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All</a:t>
                      </a:r>
                      <a:r>
                        <a:rPr lang="en-US" sz="1100" spc="-1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holy</a:t>
                      </a:r>
                      <a:r>
                        <a:rPr lang="en-US" sz="1100" spc="-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days</a:t>
                      </a:r>
                      <a:r>
                        <a:rPr lang="en-US" sz="1100" spc="-2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of</a:t>
                      </a:r>
                      <a:r>
                        <a:rPr lang="en-US" sz="1100" spc="-2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obligation</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and other significant days, such as founders’ and patrons’ days, are</a:t>
                      </a:r>
                      <a:r>
                        <a:rPr lang="en-GB" sz="1100" baseline="0" dirty="0">
                          <a:solidFill>
                            <a:srgbClr val="990000"/>
                          </a:solidFill>
                          <a:effectLst/>
                          <a:latin typeface="Georgia" panose="02040502050405020303" pitchFamily="18" charset="0"/>
                          <a:ea typeface="Arial" panose="020B0604020202020204" pitchFamily="34" charset="0"/>
                        </a:rPr>
                        <a:t> </a:t>
                      </a:r>
                      <a:r>
                        <a:rPr lang="en-US" sz="1100" dirty="0" err="1">
                          <a:solidFill>
                            <a:srgbClr val="990000"/>
                          </a:solidFill>
                          <a:effectLst/>
                          <a:latin typeface="Georgia" panose="02040502050405020303" pitchFamily="18" charset="0"/>
                          <a:ea typeface="Calibri" panose="020F0502020204030204" pitchFamily="34" charset="0"/>
                        </a:rPr>
                        <a:t>prioritised</a:t>
                      </a:r>
                      <a:r>
                        <a:rPr lang="en-US" sz="1100" dirty="0">
                          <a:solidFill>
                            <a:srgbClr val="990000"/>
                          </a:solidFill>
                          <a:effectLst/>
                          <a:latin typeface="Georgia" panose="02040502050405020303" pitchFamily="18" charset="0"/>
                          <a:ea typeface="Calibri" panose="020F0502020204030204" pitchFamily="34" charset="0"/>
                        </a:rPr>
                        <a:t> in the school’s calendar and timetable to ensure that all those who wish to are able to </a:t>
                      </a:r>
                      <a:r>
                        <a:rPr lang="en-US" sz="1100" b="1" dirty="0">
                          <a:solidFill>
                            <a:srgbClr val="FF6600"/>
                          </a:solidFill>
                          <a:effectLst/>
                          <a:latin typeface="Georgia" panose="02040502050405020303" pitchFamily="18" charset="0"/>
                          <a:ea typeface="Calibri" panose="020F0502020204030204" pitchFamily="34" charset="0"/>
                        </a:rPr>
                        <a:t>participate in Mass</a:t>
                      </a:r>
                      <a:r>
                        <a:rPr lang="en-US" sz="1100" dirty="0">
                          <a:solidFill>
                            <a:srgbClr val="990000"/>
                          </a:solidFill>
                          <a:effectLst/>
                          <a:latin typeface="Georgia" panose="02040502050405020303" pitchFamily="18" charset="0"/>
                          <a:ea typeface="Calibri" panose="020F0502020204030204" pitchFamily="34" charset="0"/>
                        </a:rPr>
                        <a:t>, or other appropriate liturgies, on such days. Equally, school leaders work hard to</a:t>
                      </a:r>
                      <a:r>
                        <a:rPr lang="en-US" sz="1100" spc="-2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ensure</a:t>
                      </a:r>
                      <a:r>
                        <a:rPr lang="en-US" sz="1100" spc="-1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that</a:t>
                      </a:r>
                      <a:r>
                        <a:rPr lang="en-US" sz="1100" spc="-1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the</a:t>
                      </a:r>
                      <a:r>
                        <a:rPr lang="en-US" sz="1100" spc="-25" dirty="0">
                          <a:solidFill>
                            <a:srgbClr val="9900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Sacrament</a:t>
                      </a:r>
                      <a:r>
                        <a:rPr lang="en-US" sz="1100" b="1" spc="-15"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of</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Reconciliation</a:t>
                      </a:r>
                      <a:r>
                        <a:rPr lang="en-US" sz="1100" b="1" spc="-3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is</a:t>
                      </a:r>
                      <a:r>
                        <a:rPr lang="en-US" sz="1100" b="1" spc="-15"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offered</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in</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school</a:t>
                      </a:r>
                      <a:r>
                        <a:rPr lang="en-US" sz="1100" b="1" spc="-15"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at key times in the liturgical year, such as Lent and Advent.</a:t>
                      </a:r>
                      <a:endParaRPr lang="en-GB" sz="1100" dirty="0">
                        <a:solidFill>
                          <a:srgbClr val="FF6600"/>
                        </a:solidFill>
                        <a:effectLst/>
                        <a:latin typeface="Georgia" panose="02040502050405020303" pitchFamily="18" charset="0"/>
                        <a:ea typeface="Calibri" panose="020F0502020204030204" pitchFamily="34" charset="0"/>
                      </a:endParaRPr>
                    </a:p>
                    <a:p>
                      <a:pPr marL="342900" marR="80010" lvl="0" indent="-342900">
                        <a:spcBef>
                          <a:spcPts val="5"/>
                        </a:spcBef>
                        <a:spcAft>
                          <a:spcPts val="0"/>
                        </a:spcAft>
                        <a:buSzPts val="1100"/>
                        <a:buFont typeface="Arial" panose="020B0604020202020204" pitchFamily="34" charset="0"/>
                        <a:buChar char="•"/>
                        <a:tabLst>
                          <a:tab pos="525145" algn="l"/>
                          <a:tab pos="525780" algn="l"/>
                        </a:tabLst>
                      </a:pPr>
                      <a:r>
                        <a:rPr lang="en-US" sz="1100" dirty="0">
                          <a:solidFill>
                            <a:srgbClr val="990000"/>
                          </a:solidFill>
                          <a:effectLst/>
                          <a:latin typeface="Georgia" panose="02040502050405020303" pitchFamily="18" charset="0"/>
                          <a:ea typeface="Arial" panose="020B0604020202020204" pitchFamily="34" charset="0"/>
                        </a:rPr>
                        <a:t>Leaders, including governors, place the highest priority on inspirational </a:t>
                      </a:r>
                      <a:r>
                        <a:rPr lang="en-US" sz="1100" b="1" dirty="0">
                          <a:solidFill>
                            <a:srgbClr val="FF6600"/>
                          </a:solidFill>
                          <a:effectLst/>
                          <a:latin typeface="Georgia" panose="02040502050405020303" pitchFamily="18" charset="0"/>
                          <a:ea typeface="Arial" panose="020B0604020202020204" pitchFamily="34" charset="0"/>
                        </a:rPr>
                        <a:t>professional development </a:t>
                      </a:r>
                      <a:r>
                        <a:rPr lang="en-US" sz="1100" dirty="0">
                          <a:solidFill>
                            <a:srgbClr val="990000"/>
                          </a:solidFill>
                          <a:effectLst/>
                          <a:latin typeface="Georgia" panose="02040502050405020303" pitchFamily="18" charset="0"/>
                          <a:ea typeface="Arial" panose="020B0604020202020204" pitchFamily="34" charset="0"/>
                        </a:rPr>
                        <a:t>of all staff that focuses on </a:t>
                      </a:r>
                      <a:r>
                        <a:rPr lang="en-US" sz="1100" b="1" dirty="0">
                          <a:solidFill>
                            <a:srgbClr val="FF6600"/>
                          </a:solidFill>
                          <a:effectLst/>
                          <a:latin typeface="Georgia" panose="02040502050405020303" pitchFamily="18" charset="0"/>
                          <a:ea typeface="Arial" panose="020B0604020202020204" pitchFamily="34" charset="0"/>
                        </a:rPr>
                        <a:t>liturgical formation and, for relevant staff, planning of prayer and liturgy;</a:t>
                      </a:r>
                      <a:r>
                        <a:rPr lang="en-US" sz="1100" b="1" spc="-1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it</a:t>
                      </a:r>
                      <a:r>
                        <a:rPr lang="en-US" sz="1100" b="1" spc="-1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happens</a:t>
                      </a:r>
                      <a:r>
                        <a:rPr lang="en-US" sz="1100" b="1" spc="-1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frequently</a:t>
                      </a:r>
                      <a:r>
                        <a:rPr lang="en-US" sz="1100" b="1" spc="-2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and</a:t>
                      </a:r>
                      <a:r>
                        <a:rPr lang="en-US" sz="1100" b="1" spc="-1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is</a:t>
                      </a:r>
                      <a:r>
                        <a:rPr lang="en-US" sz="1100" b="1" spc="-1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of</a:t>
                      </a:r>
                      <a:r>
                        <a:rPr lang="en-US" sz="1100" b="1" spc="-1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a</a:t>
                      </a:r>
                      <a:r>
                        <a:rPr lang="en-US" sz="1100" b="1" spc="-2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consistently</a:t>
                      </a:r>
                      <a:r>
                        <a:rPr lang="en-US" sz="1100" b="1" spc="-2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high</a:t>
                      </a:r>
                      <a:r>
                        <a:rPr lang="en-US" sz="1100" b="1" spc="-15"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quality</a:t>
                      </a:r>
                      <a:r>
                        <a:rPr lang="en-US" sz="1100" dirty="0">
                          <a:solidFill>
                            <a:srgbClr val="990000"/>
                          </a:solidFill>
                          <a:effectLst/>
                          <a:latin typeface="Georgia" panose="02040502050405020303" pitchFamily="18" charset="0"/>
                          <a:ea typeface="Arial" panose="020B0604020202020204" pitchFamily="34" charset="0"/>
                        </a:rPr>
                        <a:t>.</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As a result,</a:t>
                      </a:r>
                      <a:r>
                        <a:rPr lang="en-US" sz="1100" spc="-1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all</a:t>
                      </a:r>
                      <a:r>
                        <a:rPr lang="en-US" sz="1100" spc="-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staff</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understand</a:t>
                      </a:r>
                      <a:r>
                        <a:rPr lang="en-US" sz="1100" spc="-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the centrality</a:t>
                      </a:r>
                      <a:r>
                        <a:rPr lang="en-US" sz="1100" spc="-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of</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prayer and liturgy to the life of the school and relevant staff are highly skilled and well supported to lead it.</a:t>
                      </a:r>
                      <a:endParaRPr lang="en-GB" sz="1100" dirty="0">
                        <a:solidFill>
                          <a:srgbClr val="990000"/>
                        </a:solidFill>
                        <a:effectLst/>
                        <a:latin typeface="Georgia" panose="02040502050405020303" pitchFamily="18" charset="0"/>
                        <a:ea typeface="Arial" panose="020B0604020202020204" pitchFamily="34" charset="0"/>
                      </a:endParaRPr>
                    </a:p>
                    <a:p>
                      <a:pPr marL="342900" marR="120015" lvl="0" indent="-342900">
                        <a:spcAft>
                          <a:spcPts val="0"/>
                        </a:spcAft>
                        <a:buSzPts val="1100"/>
                        <a:buFont typeface="Arial" panose="020B0604020202020204" pitchFamily="34" charset="0"/>
                        <a:buChar char="•"/>
                        <a:tabLst>
                          <a:tab pos="525145" algn="l"/>
                          <a:tab pos="525780" algn="l"/>
                        </a:tabLst>
                      </a:pPr>
                      <a:r>
                        <a:rPr lang="en-US" sz="1100" dirty="0">
                          <a:solidFill>
                            <a:srgbClr val="990000"/>
                          </a:solidFill>
                          <a:effectLst/>
                          <a:latin typeface="Georgia" panose="02040502050405020303" pitchFamily="18" charset="0"/>
                          <a:ea typeface="Arial" panose="020B0604020202020204" pitchFamily="34" charset="0"/>
                        </a:rPr>
                        <a:t>Leaders,</a:t>
                      </a:r>
                      <a:r>
                        <a:rPr lang="en-US" sz="1100" spc="-3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including</a:t>
                      </a:r>
                      <a:r>
                        <a:rPr lang="en-US" sz="1100" spc="-2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chaplains,</a:t>
                      </a:r>
                      <a:r>
                        <a:rPr lang="en-US" sz="1100" spc="-2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are</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highly</a:t>
                      </a:r>
                      <a:r>
                        <a:rPr lang="en-US" sz="1100" spc="-3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effective</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in</a:t>
                      </a:r>
                      <a:r>
                        <a:rPr lang="en-US" sz="1100" spc="-20" dirty="0">
                          <a:solidFill>
                            <a:srgbClr val="9900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facilitating</a:t>
                      </a:r>
                      <a:r>
                        <a:rPr lang="en-US" sz="1100" b="1" spc="-30" dirty="0">
                          <a:solidFill>
                            <a:srgbClr val="FF66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Arial" panose="020B0604020202020204" pitchFamily="34" charset="0"/>
                        </a:rPr>
                        <a:t>others to plan and lead experiences of prayer and liturgy</a:t>
                      </a:r>
                      <a:r>
                        <a:rPr lang="en-US" sz="1100" dirty="0">
                          <a:solidFill>
                            <a:srgbClr val="FF66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As a consequence, </a:t>
                      </a:r>
                      <a:r>
                        <a:rPr lang="en-US" sz="1100" b="1" dirty="0">
                          <a:solidFill>
                            <a:srgbClr val="FF6600"/>
                          </a:solidFill>
                          <a:effectLst/>
                          <a:latin typeface="Georgia" panose="02040502050405020303" pitchFamily="18" charset="0"/>
                          <a:ea typeface="Arial" panose="020B0604020202020204" pitchFamily="34" charset="0"/>
                        </a:rPr>
                        <a:t>pupils </a:t>
                      </a:r>
                      <a:r>
                        <a:rPr lang="en-US" sz="1100" dirty="0">
                          <a:solidFill>
                            <a:srgbClr val="990000"/>
                          </a:solidFill>
                          <a:effectLst/>
                          <a:latin typeface="Georgia" panose="02040502050405020303" pitchFamily="18" charset="0"/>
                          <a:ea typeface="Arial" panose="020B0604020202020204" pitchFamily="34" charset="0"/>
                        </a:rPr>
                        <a:t>and staff </a:t>
                      </a:r>
                      <a:r>
                        <a:rPr lang="en-US" sz="1100" b="1" dirty="0">
                          <a:solidFill>
                            <a:srgbClr val="FF6600"/>
                          </a:solidFill>
                          <a:effectLst/>
                          <a:latin typeface="Georgia" panose="02040502050405020303" pitchFamily="18" charset="0"/>
                          <a:ea typeface="Arial" panose="020B0604020202020204" pitchFamily="34" charset="0"/>
                        </a:rPr>
                        <a:t>are able to provide prayer and liturgy opportunities that are engaging, of a consistently high quality and are accessible, meaningful and relevant for the whole community.</a:t>
                      </a:r>
                      <a:endParaRPr lang="en-GB" sz="1100" dirty="0">
                        <a:solidFill>
                          <a:srgbClr val="FF6600"/>
                        </a:solidFill>
                        <a:effectLst/>
                        <a:latin typeface="Georgia" panose="02040502050405020303" pitchFamily="18" charset="0"/>
                        <a:ea typeface="Arial" panose="020B0604020202020204" pitchFamily="34" charset="0"/>
                      </a:endParaRPr>
                    </a:p>
                    <a:p>
                      <a:pPr marL="342900" lvl="0" indent="-342900">
                        <a:lnSpc>
                          <a:spcPts val="1335"/>
                        </a:lnSpc>
                        <a:spcAft>
                          <a:spcPts val="0"/>
                        </a:spcAft>
                        <a:buSzPts val="1100"/>
                        <a:buFont typeface="Arial" panose="020B0604020202020204" pitchFamily="34" charset="0"/>
                        <a:buChar char="•"/>
                        <a:tabLst>
                          <a:tab pos="525145" algn="l"/>
                          <a:tab pos="525780" algn="l"/>
                        </a:tabLst>
                      </a:pPr>
                      <a:r>
                        <a:rPr lang="en-US" sz="1100" dirty="0">
                          <a:solidFill>
                            <a:srgbClr val="990000"/>
                          </a:solidFill>
                          <a:effectLst/>
                          <a:latin typeface="Georgia" panose="02040502050405020303" pitchFamily="18" charset="0"/>
                          <a:ea typeface="Arial" panose="020B0604020202020204" pitchFamily="34" charset="0"/>
                        </a:rPr>
                        <a:t>Leaders,</a:t>
                      </a:r>
                      <a:r>
                        <a:rPr lang="en-US" sz="1100" spc="-3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including</a:t>
                      </a:r>
                      <a:r>
                        <a:rPr lang="en-US" sz="1100" spc="-2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governors,</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place</a:t>
                      </a:r>
                      <a:r>
                        <a:rPr lang="en-US" sz="1100" spc="-20"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the</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highest</a:t>
                      </a:r>
                      <a:r>
                        <a:rPr lang="en-US" sz="1100" spc="-2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priority</a:t>
                      </a:r>
                      <a:r>
                        <a:rPr lang="en-US" sz="1100" spc="-15" dirty="0">
                          <a:solidFill>
                            <a:srgbClr val="990000"/>
                          </a:solidFill>
                          <a:effectLst/>
                          <a:latin typeface="Georgia" panose="02040502050405020303" pitchFamily="18" charset="0"/>
                          <a:ea typeface="Arial" panose="020B0604020202020204" pitchFamily="34" charset="0"/>
                        </a:rPr>
                        <a:t> </a:t>
                      </a:r>
                      <a:r>
                        <a:rPr lang="en-US" sz="1100" dirty="0">
                          <a:solidFill>
                            <a:srgbClr val="990000"/>
                          </a:solidFill>
                          <a:effectLst/>
                          <a:latin typeface="Georgia" panose="02040502050405020303" pitchFamily="18" charset="0"/>
                          <a:ea typeface="Arial" panose="020B0604020202020204" pitchFamily="34" charset="0"/>
                        </a:rPr>
                        <a:t>on</a:t>
                      </a:r>
                      <a:r>
                        <a:rPr lang="en-US" sz="1100" spc="-30" dirty="0">
                          <a:solidFill>
                            <a:srgbClr val="990000"/>
                          </a:solidFill>
                          <a:effectLst/>
                          <a:latin typeface="Georgia" panose="02040502050405020303" pitchFamily="18" charset="0"/>
                          <a:ea typeface="Arial" panose="020B0604020202020204" pitchFamily="34" charset="0"/>
                        </a:rPr>
                        <a:t> </a:t>
                      </a:r>
                      <a:r>
                        <a:rPr lang="en-US" sz="1100" spc="-25" dirty="0">
                          <a:solidFill>
                            <a:srgbClr val="990000"/>
                          </a:solidFill>
                          <a:effectLst/>
                          <a:latin typeface="Georgia" panose="02040502050405020303" pitchFamily="18" charset="0"/>
                          <a:ea typeface="Arial" panose="020B0604020202020204" pitchFamily="34" charset="0"/>
                        </a:rPr>
                        <a:t>the</a:t>
                      </a:r>
                      <a:r>
                        <a:rPr lang="en-GB" sz="1100" spc="0" baseline="0" dirty="0">
                          <a:solidFill>
                            <a:srgbClr val="990000"/>
                          </a:solidFill>
                          <a:effectLst/>
                          <a:latin typeface="Georgia" panose="02040502050405020303" pitchFamily="18" charset="0"/>
                          <a:ea typeface="Arial" panose="020B0604020202020204" pitchFamily="34" charset="0"/>
                        </a:rPr>
                        <a:t> </a:t>
                      </a:r>
                      <a:r>
                        <a:rPr lang="en-US" sz="1100" b="1" dirty="0">
                          <a:solidFill>
                            <a:srgbClr val="FF6600"/>
                          </a:solidFill>
                          <a:effectLst/>
                          <a:latin typeface="Georgia" panose="02040502050405020303" pitchFamily="18" charset="0"/>
                          <a:ea typeface="Calibri" panose="020F0502020204030204" pitchFamily="34" charset="0"/>
                        </a:rPr>
                        <a:t>evaluation</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of</a:t>
                      </a:r>
                      <a:r>
                        <a:rPr lang="en-US" sz="1100" b="1" spc="-25"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the</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quality</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and</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impact</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of</a:t>
                      </a:r>
                      <a:r>
                        <a:rPr lang="en-US" sz="1100" b="1" spc="-25"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prayer</a:t>
                      </a:r>
                      <a:r>
                        <a:rPr lang="en-US" sz="1100" b="1" spc="-25"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and</a:t>
                      </a:r>
                      <a:r>
                        <a:rPr lang="en-US" sz="1100" b="1" spc="-25"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liturgy</a:t>
                      </a:r>
                      <a:r>
                        <a:rPr lang="en-US" sz="1100" b="1" spc="-5" dirty="0">
                          <a:solidFill>
                            <a:srgbClr val="FF6600"/>
                          </a:solidFill>
                          <a:effectLst/>
                          <a:latin typeface="Georgia" panose="02040502050405020303" pitchFamily="18" charset="0"/>
                          <a:ea typeface="Calibri" panose="020F0502020204030204" pitchFamily="34" charset="0"/>
                        </a:rPr>
                        <a:t> </a:t>
                      </a:r>
                      <a:r>
                        <a:rPr lang="en-US" sz="1100" spc="-25" dirty="0">
                          <a:solidFill>
                            <a:srgbClr val="990000"/>
                          </a:solidFill>
                          <a:effectLst/>
                          <a:latin typeface="Georgia" panose="02040502050405020303" pitchFamily="18" charset="0"/>
                          <a:ea typeface="Calibri" panose="020F0502020204030204" pitchFamily="34" charset="0"/>
                        </a:rPr>
                        <a:t>and</a:t>
                      </a:r>
                      <a:r>
                        <a:rPr lang="en-GB" sz="1100" spc="0" baseline="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ensure</a:t>
                      </a:r>
                      <a:r>
                        <a:rPr lang="en-US" sz="1100" spc="-1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it</a:t>
                      </a:r>
                      <a:r>
                        <a:rPr lang="en-US" sz="1100" spc="-1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is</a:t>
                      </a:r>
                      <a:r>
                        <a:rPr lang="en-US" sz="1100" spc="-1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embedded</a:t>
                      </a:r>
                      <a:r>
                        <a:rPr lang="en-US" sz="1100" spc="-1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in</a:t>
                      </a:r>
                      <a:r>
                        <a:rPr lang="en-US" sz="1100" spc="-3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the</a:t>
                      </a:r>
                      <a:r>
                        <a:rPr lang="en-US" sz="1100" spc="-1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school’s</a:t>
                      </a:r>
                      <a:r>
                        <a:rPr lang="en-US" sz="1100" spc="-3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cycle</a:t>
                      </a:r>
                      <a:r>
                        <a:rPr lang="en-US" sz="1100" spc="-2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of</a:t>
                      </a:r>
                      <a:r>
                        <a:rPr lang="en-US" sz="1100" spc="-15"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self-evaluation</a:t>
                      </a:r>
                      <a:r>
                        <a:rPr lang="en-US" sz="1100" spc="-20" dirty="0">
                          <a:solidFill>
                            <a:srgbClr val="990000"/>
                          </a:solidFill>
                          <a:effectLst/>
                          <a:latin typeface="Georgia" panose="02040502050405020303" pitchFamily="18" charset="0"/>
                          <a:ea typeface="Calibri" panose="020F0502020204030204" pitchFamily="34" charset="0"/>
                        </a:rPr>
                        <a:t> </a:t>
                      </a:r>
                      <a:r>
                        <a:rPr lang="en-US" sz="1100" dirty="0">
                          <a:solidFill>
                            <a:srgbClr val="990000"/>
                          </a:solidFill>
                          <a:effectLst/>
                          <a:latin typeface="Georgia" panose="02040502050405020303" pitchFamily="18" charset="0"/>
                          <a:ea typeface="Calibri" panose="020F0502020204030204" pitchFamily="34" charset="0"/>
                        </a:rPr>
                        <a:t>and planned improvements. </a:t>
                      </a:r>
                      <a:r>
                        <a:rPr lang="en-US" sz="1100" b="1" dirty="0">
                          <a:solidFill>
                            <a:srgbClr val="FF6600"/>
                          </a:solidFill>
                          <a:effectLst/>
                          <a:latin typeface="Georgia" panose="02040502050405020303" pitchFamily="18" charset="0"/>
                          <a:ea typeface="Calibri" panose="020F0502020204030204" pitchFamily="34" charset="0"/>
                        </a:rPr>
                        <a:t>The voice of pupils and other relevant stakeholders are an integral and valued part of the school’s evaluation</a:t>
                      </a:r>
                      <a:r>
                        <a:rPr lang="en-US" sz="1100" b="1" spc="-3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of</a:t>
                      </a:r>
                      <a:r>
                        <a:rPr lang="en-US" sz="1100" b="1" spc="-20"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prayer</a:t>
                      </a:r>
                      <a:r>
                        <a:rPr lang="en-US" sz="1100" b="1" spc="-25" dirty="0">
                          <a:solidFill>
                            <a:srgbClr val="FF6600"/>
                          </a:solidFill>
                          <a:effectLst/>
                          <a:latin typeface="Georgia" panose="02040502050405020303" pitchFamily="18" charset="0"/>
                          <a:ea typeface="Calibri" panose="020F0502020204030204" pitchFamily="34" charset="0"/>
                        </a:rPr>
                        <a:t> </a:t>
                      </a:r>
                      <a:r>
                        <a:rPr lang="en-US" sz="1100" b="1" dirty="0">
                          <a:solidFill>
                            <a:srgbClr val="FF6600"/>
                          </a:solidFill>
                          <a:effectLst/>
                          <a:latin typeface="Georgia" panose="02040502050405020303" pitchFamily="18" charset="0"/>
                          <a:ea typeface="Calibri" panose="020F0502020204030204" pitchFamily="34" charset="0"/>
                        </a:rPr>
                        <a:t>and</a:t>
                      </a:r>
                      <a:r>
                        <a:rPr lang="en-US" sz="1100" b="1" spc="-25" dirty="0">
                          <a:solidFill>
                            <a:srgbClr val="FF6600"/>
                          </a:solidFill>
                          <a:effectLst/>
                          <a:latin typeface="Georgia" panose="02040502050405020303" pitchFamily="18" charset="0"/>
                          <a:ea typeface="Calibri" panose="020F0502020204030204" pitchFamily="34" charset="0"/>
                        </a:rPr>
                        <a:t> </a:t>
                      </a:r>
                      <a:r>
                        <a:rPr lang="en-US" sz="1100" b="1" spc="-10" dirty="0">
                          <a:solidFill>
                            <a:srgbClr val="FF6600"/>
                          </a:solidFill>
                          <a:effectLst/>
                          <a:latin typeface="Georgia" panose="02040502050405020303" pitchFamily="18" charset="0"/>
                          <a:ea typeface="Calibri" panose="020F0502020204030204" pitchFamily="34" charset="0"/>
                        </a:rPr>
                        <a:t>liturgy.</a:t>
                      </a:r>
                      <a:endParaRPr lang="en-GB" sz="1100" dirty="0">
                        <a:solidFill>
                          <a:srgbClr val="FF6600"/>
                        </a:solidFill>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Working towards CSI in 2024-2025 academic year – all items in place.</a:t>
                      </a:r>
                    </a:p>
                  </a:txBody>
                  <a:tcPr/>
                </a:tc>
                <a:extLst>
                  <a:ext uri="{0D108BD9-81ED-4DB2-BD59-A6C34878D82A}">
                    <a16:rowId xmlns:a16="http://schemas.microsoft.com/office/drawing/2014/main" val="3493928159"/>
                  </a:ext>
                </a:extLst>
              </a:tr>
              <a:tr h="7754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To</a:t>
                      </a:r>
                      <a:r>
                        <a:rPr lang="en-US" sz="1100" spc="-3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further</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develop</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pupil</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led</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prayer</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and</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liturgy,</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through</a:t>
                      </a:r>
                      <a:r>
                        <a:rPr lang="en-US" sz="1100" spc="-2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effective</a:t>
                      </a:r>
                      <a:r>
                        <a:rPr lang="en-US" sz="1100" spc="-3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staff</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CPD</a:t>
                      </a:r>
                      <a:r>
                        <a:rPr lang="en-US" sz="1100" spc="-15"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dirty="0">
                          <a:solidFill>
                            <a:srgbClr val="FF6600"/>
                          </a:solidFill>
                          <a:latin typeface="Georgia" panose="02040502050405020303" pitchFamily="18" charset="0"/>
                          <a:ea typeface="Symbol" panose="05050102010706020507" pitchFamily="18" charset="2"/>
                          <a:cs typeface="Symbol" panose="05050102010706020507" pitchFamily="18" charset="2"/>
                        </a:rPr>
                        <a:t>and</a:t>
                      </a:r>
                      <a:r>
                        <a:rPr lang="en-US" sz="1100" spc="-20" dirty="0">
                          <a:solidFill>
                            <a:srgbClr val="FF6600"/>
                          </a:solidFill>
                          <a:latin typeface="Georgia" panose="02040502050405020303" pitchFamily="18" charset="0"/>
                          <a:ea typeface="Symbol" panose="05050102010706020507" pitchFamily="18" charset="2"/>
                          <a:cs typeface="Symbol" panose="05050102010706020507" pitchFamily="18" charset="2"/>
                        </a:rPr>
                        <a:t> </a:t>
                      </a:r>
                      <a:r>
                        <a:rPr lang="en-US" sz="1100" spc="-10" dirty="0">
                          <a:solidFill>
                            <a:srgbClr val="FF6600"/>
                          </a:solidFill>
                          <a:latin typeface="Georgia" panose="02040502050405020303" pitchFamily="18" charset="0"/>
                          <a:ea typeface="Symbol" panose="05050102010706020507" pitchFamily="18" charset="2"/>
                          <a:cs typeface="Symbol" panose="05050102010706020507" pitchFamily="18" charset="2"/>
                        </a:rPr>
                        <a:t>triangulation</a:t>
                      </a:r>
                      <a:endParaRPr lang="en-GB" sz="1100" dirty="0">
                        <a:solidFill>
                          <a:srgbClr val="990000"/>
                        </a:solidFill>
                        <a:latin typeface="Georgia" panose="02040502050405020303" pitchFamily="18" charset="0"/>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INSET day introduction to new requirements – Jan 2023 / April 2023 / July 2023 / Sep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All classes to introduce pupil led worship and record book to show Gospel and planning / evaluation sheet.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err="1">
                          <a:ln>
                            <a:noFill/>
                          </a:ln>
                          <a:solidFill>
                            <a:srgbClr val="00B050"/>
                          </a:solidFill>
                          <a:effectLst/>
                          <a:uLnTx/>
                          <a:uFillTx/>
                          <a:latin typeface="Georgia" panose="02040502050405020303" pitchFamily="18" charset="0"/>
                          <a:ea typeface="+mn-ea"/>
                          <a:cs typeface="+mn-cs"/>
                        </a:rPr>
                        <a:t>BoSCEP</a:t>
                      </a: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 day led by CJM. </a:t>
                      </a: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Follow up day Nov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INSET day development session to begin CJM CPD Teach us to Pray materials and agree next steps – April 2023.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00B050"/>
                          </a:solidFill>
                          <a:effectLst/>
                          <a:uLnTx/>
                          <a:uFillTx/>
                          <a:latin typeface="Georgia" panose="02040502050405020303" pitchFamily="18" charset="0"/>
                          <a:ea typeface="+mn-ea"/>
                          <a:cs typeface="+mn-cs"/>
                        </a:rPr>
                        <a:t>Triangulation twilight Su 2023 to check planning and evaluations.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Monitoring of CW – MJ/AE – ‘lesson’ visits – Su1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Pupil voice – Au 2023.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MS/MJ/AE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spc="-10" dirty="0">
                          <a:solidFill>
                            <a:srgbClr val="990000"/>
                          </a:solidFill>
                          <a:latin typeface="Georgia" panose="02040502050405020303" pitchFamily="18" charset="0"/>
                          <a:ea typeface="Symbol" panose="05050102010706020507" pitchFamily="18" charset="2"/>
                          <a:cs typeface="Symbol" panose="05050102010706020507" pitchFamily="18" charset="2"/>
                        </a:rPr>
                        <a:t>Pupils</a:t>
                      </a:r>
                      <a:r>
                        <a:rPr lang="en-US" sz="1100" spc="-10" baseline="0" dirty="0">
                          <a:solidFill>
                            <a:srgbClr val="990000"/>
                          </a:solidFill>
                          <a:latin typeface="Georgia" panose="02040502050405020303" pitchFamily="18" charset="0"/>
                          <a:ea typeface="Symbol" panose="05050102010706020507" pitchFamily="18" charset="2"/>
                          <a:cs typeface="Symbol" panose="05050102010706020507" pitchFamily="18" charset="2"/>
                        </a:rPr>
                        <a:t> independently plan and evaluate age appropriate CW in all classes and report enjoyment of and engagement  with this in pupil voice.</a:t>
                      </a:r>
                      <a:endPar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1899283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971F6-813D-0260-3F48-17C5EB30868B}"/>
            </a:ext>
          </a:extLst>
        </p:cNvPr>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B13C220-C36A-8DCF-9BB8-178960E5F0F9}"/>
              </a:ext>
            </a:extLst>
          </p:cNvPr>
          <p:cNvGraphicFramePr>
            <a:graphicFrameLocks noGrp="1"/>
          </p:cNvGraphicFramePr>
          <p:nvPr/>
        </p:nvGraphicFramePr>
        <p:xfrm>
          <a:off x="494522" y="346442"/>
          <a:ext cx="11299372" cy="8238173"/>
        </p:xfrm>
        <a:graphic>
          <a:graphicData uri="http://schemas.openxmlformats.org/drawingml/2006/table">
            <a:tbl>
              <a:tblPr firstRow="1" bandRow="1">
                <a:tableStyleId>{F5AB1C69-6EDB-4FF4-983F-18BD219EF322}</a:tableStyleId>
              </a:tblPr>
              <a:tblGrid>
                <a:gridCol w="1663462">
                  <a:extLst>
                    <a:ext uri="{9D8B030D-6E8A-4147-A177-3AD203B41FA5}">
                      <a16:colId xmlns:a16="http://schemas.microsoft.com/office/drawing/2014/main" val="3176251353"/>
                    </a:ext>
                  </a:extLst>
                </a:gridCol>
                <a:gridCol w="6744947">
                  <a:extLst>
                    <a:ext uri="{9D8B030D-6E8A-4147-A177-3AD203B41FA5}">
                      <a16:colId xmlns:a16="http://schemas.microsoft.com/office/drawing/2014/main" val="3871744346"/>
                    </a:ext>
                  </a:extLst>
                </a:gridCol>
                <a:gridCol w="1379913">
                  <a:extLst>
                    <a:ext uri="{9D8B030D-6E8A-4147-A177-3AD203B41FA5}">
                      <a16:colId xmlns:a16="http://schemas.microsoft.com/office/drawing/2014/main" val="864314734"/>
                    </a:ext>
                  </a:extLst>
                </a:gridCol>
                <a:gridCol w="1511050">
                  <a:extLst>
                    <a:ext uri="{9D8B030D-6E8A-4147-A177-3AD203B41FA5}">
                      <a16:colId xmlns:a16="http://schemas.microsoft.com/office/drawing/2014/main" val="670264214"/>
                    </a:ext>
                  </a:extLst>
                </a:gridCol>
              </a:tblGrid>
              <a:tr h="679560">
                <a:tc>
                  <a:txBody>
                    <a:bodyPr/>
                    <a:lstStyle/>
                    <a:p>
                      <a:r>
                        <a:rPr lang="en-GB" sz="2000" dirty="0">
                          <a:latin typeface="Georgia" panose="02040502050405020303" pitchFamily="18" charset="0"/>
                        </a:rPr>
                        <a:t>Catholic identity</a:t>
                      </a:r>
                    </a:p>
                  </a:txBody>
                  <a:tcPr/>
                </a:tc>
                <a:tc>
                  <a:txBody>
                    <a:bodyPr/>
                    <a:lstStyle/>
                    <a:p>
                      <a:r>
                        <a:rPr lang="en-GB" sz="2000" dirty="0">
                          <a:latin typeface="Georgia" panose="02040502050405020303" pitchFamily="18" charset="0"/>
                        </a:rPr>
                        <a:t>Target Areas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3671202">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rPr>
                        <a:t>Catholic Life &amp; Mission</a:t>
                      </a:r>
                    </a:p>
                  </a:txBody>
                  <a:tcPr/>
                </a:tc>
                <a:tc>
                  <a:txBody>
                    <a:bodyPr/>
                    <a:lstStyle/>
                    <a:p>
                      <a:pPr marL="67945">
                        <a:lnSpc>
                          <a:spcPts val="1340"/>
                        </a:lnSpc>
                        <a:spcAft>
                          <a:spcPts val="0"/>
                        </a:spcAft>
                      </a:pPr>
                      <a:r>
                        <a:rPr lang="en-US" sz="1100" b="1" i="1" dirty="0">
                          <a:solidFill>
                            <a:srgbClr val="990000"/>
                          </a:solidFill>
                          <a:latin typeface="Georgia" panose="02040502050405020303" pitchFamily="18" charset="0"/>
                          <a:ea typeface="Calibri" panose="020F0502020204030204" pitchFamily="34" charset="0"/>
                        </a:rPr>
                        <a:t>Pupil</a:t>
                      </a:r>
                      <a:r>
                        <a:rPr lang="en-US" sz="1100" b="1" i="1" spc="-3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outcomes:</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extent</a:t>
                      </a:r>
                      <a:r>
                        <a:rPr lang="en-US" sz="1100" b="1" i="1" spc="-2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to</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which</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pupils</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contribute</a:t>
                      </a:r>
                      <a:r>
                        <a:rPr lang="en-US" sz="1100" b="1" i="1" spc="-1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to</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and</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benefit</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from</a:t>
                      </a:r>
                      <a:r>
                        <a:rPr lang="en-US" sz="1100" b="1" i="1" spc="-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Catholic</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life</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and</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mission</a:t>
                      </a:r>
                      <a:r>
                        <a:rPr lang="en-US" sz="1100" b="1" i="1" spc="-2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of</a:t>
                      </a:r>
                      <a:r>
                        <a:rPr lang="en-US" sz="1100" b="1" i="1" spc="-2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25" dirty="0">
                          <a:solidFill>
                            <a:srgbClr val="990000"/>
                          </a:solidFill>
                          <a:latin typeface="Georgia" panose="02040502050405020303" pitchFamily="18" charset="0"/>
                          <a:ea typeface="Calibri" panose="020F0502020204030204" pitchFamily="34" charset="0"/>
                        </a:rPr>
                        <a:t> </a:t>
                      </a:r>
                      <a:r>
                        <a:rPr lang="en-US" sz="1100" b="1" i="1" spc="-10" dirty="0">
                          <a:solidFill>
                            <a:srgbClr val="990000"/>
                          </a:solidFill>
                          <a:latin typeface="Georgia" panose="02040502050405020303" pitchFamily="18" charset="0"/>
                          <a:ea typeface="Calibri" panose="020F0502020204030204" pitchFamily="34" charset="0"/>
                        </a:rPr>
                        <a:t>school</a:t>
                      </a:r>
                      <a:endParaRPr lang="en-GB" sz="1100" b="1" dirty="0">
                        <a:solidFill>
                          <a:srgbClr val="990000"/>
                        </a:solidFill>
                        <a:latin typeface="Georgia" panose="02040502050405020303" pitchFamily="18" charset="0"/>
                        <a:ea typeface="Calibri" panose="020F0502020204030204" pitchFamily="34" charset="0"/>
                      </a:endParaRPr>
                    </a:p>
                    <a:p>
                      <a:pPr marL="342900" lvl="0" indent="-342900">
                        <a:spcAft>
                          <a:spcPts val="0"/>
                        </a:spcAft>
                        <a:buSzPts val="1100"/>
                        <a:buFont typeface="Arial" panose="020B0604020202020204" pitchFamily="34" charset="0"/>
                        <a:buChar char="•"/>
                        <a:tabLst>
                          <a:tab pos="525780" algn="l"/>
                          <a:tab pos="526415" algn="l"/>
                        </a:tabLst>
                      </a:pPr>
                      <a:r>
                        <a:rPr lang="en-US" sz="1100" dirty="0">
                          <a:solidFill>
                            <a:srgbClr val="00B050"/>
                          </a:solidFill>
                          <a:latin typeface="Georgia" panose="02040502050405020303" pitchFamily="18" charset="0"/>
                          <a:ea typeface="Arial" panose="020B0604020202020204" pitchFamily="34" charset="0"/>
                        </a:rPr>
                        <a:t>Pupil</a:t>
                      </a:r>
                      <a:r>
                        <a:rPr lang="en-US" sz="1100" spc="-3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active</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participation</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be</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enhanced</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pre-pandemic</a:t>
                      </a:r>
                      <a:r>
                        <a:rPr lang="en-US" sz="1100" spc="-25" dirty="0">
                          <a:solidFill>
                            <a:srgbClr val="00B050"/>
                          </a:solidFill>
                          <a:latin typeface="Georgia" panose="02040502050405020303" pitchFamily="18" charset="0"/>
                          <a:ea typeface="Arial" panose="020B0604020202020204" pitchFamily="34" charset="0"/>
                        </a:rPr>
                        <a:t> </a:t>
                      </a:r>
                      <a:r>
                        <a:rPr lang="en-US" sz="1100" spc="-10" dirty="0">
                          <a:solidFill>
                            <a:srgbClr val="00B050"/>
                          </a:solidFill>
                          <a:latin typeface="Georgia" panose="02040502050405020303" pitchFamily="18" charset="0"/>
                          <a:ea typeface="Arial" panose="020B0604020202020204" pitchFamily="34" charset="0"/>
                        </a:rPr>
                        <a:t>levels. Action plans to be in place – Apostles to replace GIFT teams. Pupil ministry roles shared in hall display and be aspirational.</a:t>
                      </a:r>
                      <a:endParaRPr lang="en-GB" sz="1100" dirty="0">
                        <a:solidFill>
                          <a:srgbClr val="00B050"/>
                        </a:solidFill>
                        <a:latin typeface="Georgia" panose="02040502050405020303" pitchFamily="18" charset="0"/>
                        <a:ea typeface="Arial" panose="020B0604020202020204" pitchFamily="34" charset="0"/>
                      </a:endParaRPr>
                    </a:p>
                    <a:p>
                      <a:pPr marL="342900" marR="495300" lvl="0" indent="-342900">
                        <a:spcAft>
                          <a:spcPts val="0"/>
                        </a:spcAft>
                        <a:buSzPts val="1100"/>
                        <a:buFont typeface="Arial" panose="020B0604020202020204" pitchFamily="34" charset="0"/>
                        <a:buChar char="•"/>
                        <a:tabLst>
                          <a:tab pos="525780" algn="l"/>
                          <a:tab pos="526415" algn="l"/>
                        </a:tabLst>
                      </a:pPr>
                      <a:r>
                        <a:rPr lang="en-US" sz="1100" dirty="0">
                          <a:solidFill>
                            <a:srgbClr val="00B050"/>
                          </a:solidFill>
                          <a:latin typeface="Georgia" panose="02040502050405020303" pitchFamily="18" charset="0"/>
                          <a:ea typeface="Arial" panose="020B0604020202020204" pitchFamily="34" charset="0"/>
                        </a:rPr>
                        <a:t>Pupils</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be</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pro-active</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in</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finding</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ways</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of</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responding</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Catholic</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Social</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Teaching,</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locally,</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nationally</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and globally. They can clearly articulate the theology underpinning their actions. To link this to </a:t>
                      </a:r>
                      <a:r>
                        <a:rPr lang="en-US" sz="1100" dirty="0" err="1">
                          <a:solidFill>
                            <a:srgbClr val="00B050"/>
                          </a:solidFill>
                          <a:latin typeface="Georgia" panose="02040502050405020303" pitchFamily="18" charset="0"/>
                          <a:ea typeface="Arial" panose="020B0604020202020204" pitchFamily="34" charset="0"/>
                        </a:rPr>
                        <a:t>APoP</a:t>
                      </a:r>
                      <a:r>
                        <a:rPr lang="en-US" sz="1100" dirty="0">
                          <a:solidFill>
                            <a:srgbClr val="00B050"/>
                          </a:solidFill>
                          <a:latin typeface="Georgia" panose="02040502050405020303" pitchFamily="18" charset="0"/>
                          <a:ea typeface="Arial" panose="020B0604020202020204" pitchFamily="34" charset="0"/>
                        </a:rPr>
                        <a:t>.</a:t>
                      </a:r>
                      <a:endParaRPr lang="en-GB" sz="1100" dirty="0">
                        <a:solidFill>
                          <a:srgbClr val="00B050"/>
                        </a:solidFill>
                        <a:latin typeface="Georgia" panose="02040502050405020303" pitchFamily="18" charset="0"/>
                        <a:ea typeface="Arial" panose="020B0604020202020204" pitchFamily="34" charset="0"/>
                      </a:endParaRPr>
                    </a:p>
                    <a:p>
                      <a:pPr marL="0" marR="495300" lvl="0" indent="0">
                        <a:spcAft>
                          <a:spcPts val="0"/>
                        </a:spcAft>
                        <a:buSzPts val="1100"/>
                        <a:buFont typeface="Arial" panose="020B0604020202020204" pitchFamily="34" charset="0"/>
                        <a:buNone/>
                        <a:tabLst>
                          <a:tab pos="525780" algn="l"/>
                          <a:tab pos="526415" algn="l"/>
                        </a:tabLst>
                      </a:pPr>
                      <a:r>
                        <a:rPr lang="en-US" sz="1100" b="1" i="1" dirty="0">
                          <a:solidFill>
                            <a:srgbClr val="990000"/>
                          </a:solidFill>
                          <a:latin typeface="Georgia" panose="02040502050405020303" pitchFamily="18" charset="0"/>
                          <a:ea typeface="Calibri" panose="020F0502020204030204" pitchFamily="34" charset="0"/>
                        </a:rPr>
                        <a:t>Provision:</a:t>
                      </a:r>
                      <a:r>
                        <a:rPr lang="en-US" sz="1100" b="1" i="1" spc="-2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3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quality</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of</a:t>
                      </a:r>
                      <a:r>
                        <a:rPr lang="en-US" sz="1100" b="1" i="1" spc="-1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provision</a:t>
                      </a:r>
                      <a:r>
                        <a:rPr lang="en-US" sz="1100" b="1" i="1" spc="-2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for</a:t>
                      </a:r>
                      <a:r>
                        <a:rPr lang="en-US" sz="1100" b="1" i="1" spc="-2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1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Catholic</a:t>
                      </a:r>
                      <a:r>
                        <a:rPr lang="en-US" sz="1100" b="1" i="1" spc="-2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life</a:t>
                      </a:r>
                      <a:r>
                        <a:rPr lang="en-US" sz="1100" b="1" i="1" spc="-3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and</a:t>
                      </a:r>
                      <a:r>
                        <a:rPr lang="en-US" sz="1100" b="1" i="1" spc="-1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mission</a:t>
                      </a:r>
                      <a:r>
                        <a:rPr lang="en-US" sz="1100" b="1" i="1" spc="-20"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of</a:t>
                      </a:r>
                      <a:r>
                        <a:rPr lang="en-US" sz="1100" b="1" i="1" spc="-25" dirty="0">
                          <a:solidFill>
                            <a:srgbClr val="990000"/>
                          </a:solidFill>
                          <a:latin typeface="Georgia" panose="02040502050405020303" pitchFamily="18" charset="0"/>
                          <a:ea typeface="Calibri" panose="020F0502020204030204" pitchFamily="34" charset="0"/>
                        </a:rPr>
                        <a:t> </a:t>
                      </a:r>
                      <a:r>
                        <a:rPr lang="en-US" sz="1100" b="1" i="1" dirty="0">
                          <a:solidFill>
                            <a:srgbClr val="990000"/>
                          </a:solidFill>
                          <a:latin typeface="Georgia" panose="02040502050405020303" pitchFamily="18" charset="0"/>
                          <a:ea typeface="Calibri" panose="020F0502020204030204" pitchFamily="34" charset="0"/>
                        </a:rPr>
                        <a:t>the</a:t>
                      </a:r>
                      <a:r>
                        <a:rPr lang="en-US" sz="1100" b="1" i="1" spc="-10" dirty="0">
                          <a:solidFill>
                            <a:srgbClr val="990000"/>
                          </a:solidFill>
                          <a:latin typeface="Georgia" panose="02040502050405020303" pitchFamily="18" charset="0"/>
                          <a:ea typeface="Calibri" panose="020F0502020204030204" pitchFamily="34" charset="0"/>
                        </a:rPr>
                        <a:t> school</a:t>
                      </a:r>
                      <a:endParaRPr lang="en-GB" sz="1100" b="1" dirty="0">
                        <a:solidFill>
                          <a:srgbClr val="990000"/>
                        </a:solidFill>
                        <a:latin typeface="Georgia" panose="02040502050405020303" pitchFamily="18" charset="0"/>
                        <a:ea typeface="Calibri" panose="020F0502020204030204" pitchFamily="34" charset="0"/>
                      </a:endParaRPr>
                    </a:p>
                    <a:p>
                      <a:pPr marL="342900" lvl="0" indent="-342900">
                        <a:spcAft>
                          <a:spcPts val="0"/>
                        </a:spcAft>
                        <a:buSzPts val="1100"/>
                        <a:buFont typeface="Arial" panose="020B0604020202020204" pitchFamily="34" charset="0"/>
                        <a:buChar char="•"/>
                        <a:tabLst>
                          <a:tab pos="525780" algn="l"/>
                          <a:tab pos="526415" algn="l"/>
                        </a:tabLst>
                      </a:pPr>
                      <a:r>
                        <a:rPr lang="en-US" sz="1100" dirty="0">
                          <a:solidFill>
                            <a:srgbClr val="00B050"/>
                          </a:solidFill>
                          <a:latin typeface="Georgia" panose="02040502050405020303" pitchFamily="18" charset="0"/>
                          <a:ea typeface="Arial" panose="020B0604020202020204" pitchFamily="34" charset="0"/>
                        </a:rPr>
                        <a:t>To</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revisit</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mission</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statement</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with</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all</a:t>
                      </a:r>
                      <a:r>
                        <a:rPr lang="en-US" sz="1100" spc="-25" dirty="0">
                          <a:solidFill>
                            <a:srgbClr val="00B050"/>
                          </a:solidFill>
                          <a:latin typeface="Georgia" panose="02040502050405020303" pitchFamily="18" charset="0"/>
                          <a:ea typeface="Arial" panose="020B0604020202020204" pitchFamily="34" charset="0"/>
                        </a:rPr>
                        <a:t> </a:t>
                      </a:r>
                      <a:r>
                        <a:rPr lang="en-US" sz="1100" spc="-10" dirty="0">
                          <a:solidFill>
                            <a:srgbClr val="00B050"/>
                          </a:solidFill>
                          <a:latin typeface="Georgia" panose="02040502050405020303" pitchFamily="18" charset="0"/>
                          <a:ea typeface="Arial" panose="020B0604020202020204" pitchFamily="34" charset="0"/>
                        </a:rPr>
                        <a:t>stakeholders. (Sep 2023 and ongoing leading to Mission Week June 2025) – revisited</a:t>
                      </a:r>
                      <a:r>
                        <a:rPr lang="en-US" sz="1100" spc="-10" baseline="0" dirty="0">
                          <a:solidFill>
                            <a:srgbClr val="00B050"/>
                          </a:solidFill>
                          <a:latin typeface="Georgia" panose="02040502050405020303" pitchFamily="18" charset="0"/>
                          <a:ea typeface="Arial" panose="020B0604020202020204" pitchFamily="34" charset="0"/>
                        </a:rPr>
                        <a:t> with staff and pupils (4&amp;5 Sep) – mission prayer draft shared with other stakeholders for comments. Known and used by all. Expanded throughout academic year, to include UIOGD aspect of Benedictine motto.</a:t>
                      </a:r>
                    </a:p>
                    <a:p>
                      <a:pPr marL="342900" lvl="0" indent="-342900">
                        <a:spcAft>
                          <a:spcPts val="0"/>
                        </a:spcAft>
                        <a:buSzPts val="1100"/>
                        <a:buFont typeface="Arial" panose="020B0604020202020204" pitchFamily="34" charset="0"/>
                        <a:buChar char="•"/>
                        <a:tabLst>
                          <a:tab pos="525780" algn="l"/>
                          <a:tab pos="526415" algn="l"/>
                        </a:tabLst>
                      </a:pPr>
                      <a:r>
                        <a:rPr lang="en-US" sz="1100" spc="-10" baseline="0" dirty="0" err="1">
                          <a:solidFill>
                            <a:srgbClr val="00B050"/>
                          </a:solidFill>
                          <a:latin typeface="Georgia" panose="02040502050405020303" pitchFamily="18" charset="0"/>
                          <a:ea typeface="Arial" panose="020B0604020202020204" pitchFamily="34" charset="0"/>
                        </a:rPr>
                        <a:t>Examen</a:t>
                      </a:r>
                      <a:r>
                        <a:rPr lang="en-US" sz="1100" spc="-10" baseline="0" dirty="0">
                          <a:solidFill>
                            <a:srgbClr val="00B050"/>
                          </a:solidFill>
                          <a:latin typeface="Georgia" panose="02040502050405020303" pitchFamily="18" charset="0"/>
                          <a:ea typeface="Arial" panose="020B0604020202020204" pitchFamily="34" charset="0"/>
                        </a:rPr>
                        <a:t> Prayer to be written and used by each class – Holy Week 2024. – Launched Lent 2024. To become part of spontaneous daily routine in 2024-5 academic year.</a:t>
                      </a:r>
                      <a:endParaRPr lang="en-GB" sz="1100" dirty="0">
                        <a:solidFill>
                          <a:srgbClr val="00B050"/>
                        </a:solidFill>
                        <a:latin typeface="Georgia" panose="02040502050405020303" pitchFamily="18" charset="0"/>
                        <a:ea typeface="Arial" panose="020B0604020202020204" pitchFamily="34" charset="0"/>
                      </a:endParaRPr>
                    </a:p>
                    <a:p>
                      <a:pPr marL="342900" marR="271145" lvl="0" indent="-342900">
                        <a:lnSpc>
                          <a:spcPct val="98000"/>
                        </a:lnSpc>
                        <a:spcBef>
                          <a:spcPts val="15"/>
                        </a:spcBef>
                        <a:spcAft>
                          <a:spcPts val="0"/>
                        </a:spcAft>
                        <a:buSzPts val="1100"/>
                        <a:buFont typeface="Arial" panose="020B0604020202020204" pitchFamily="34" charset="0"/>
                        <a:buChar char="•"/>
                        <a:tabLst>
                          <a:tab pos="525780" algn="l"/>
                          <a:tab pos="526415" algn="l"/>
                        </a:tabLst>
                      </a:pPr>
                      <a:r>
                        <a:rPr lang="en-US" sz="1100" dirty="0">
                          <a:solidFill>
                            <a:srgbClr val="00B050"/>
                          </a:solidFill>
                          <a:latin typeface="Georgia" panose="02040502050405020303" pitchFamily="18" charset="0"/>
                          <a:ea typeface="Arial" panose="020B0604020202020204" pitchFamily="34" charset="0"/>
                        </a:rPr>
                        <a:t>To</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develop</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dynamic</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and</a:t>
                      </a:r>
                      <a:r>
                        <a:rPr lang="en-US" sz="1100" spc="-3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well-planned</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chaplaincy</a:t>
                      </a:r>
                      <a:r>
                        <a:rPr lang="en-US" sz="1100" spc="-20" dirty="0">
                          <a:solidFill>
                            <a:srgbClr val="00B050"/>
                          </a:solidFill>
                          <a:latin typeface="Georgia" panose="02040502050405020303" pitchFamily="18" charset="0"/>
                          <a:ea typeface="Arial" panose="020B0604020202020204" pitchFamily="34" charset="0"/>
                        </a:rPr>
                        <a:t> </a:t>
                      </a:r>
                      <a:r>
                        <a:rPr lang="en-US" sz="1100" dirty="0" err="1">
                          <a:solidFill>
                            <a:srgbClr val="00B050"/>
                          </a:solidFill>
                          <a:latin typeface="Georgia" panose="02040502050405020303" pitchFamily="18" charset="0"/>
                          <a:ea typeface="Arial" panose="020B0604020202020204" pitchFamily="34" charset="0"/>
                        </a:rPr>
                        <a:t>programme</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that</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provides</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extensive,</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creative</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and</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high- quality opportunities for the spiritual and moral development of pupils and staff.  - Chapel space – Y6 room to be repurposed Sep 2024. New pupil</a:t>
                      </a:r>
                      <a:r>
                        <a:rPr lang="en-US" sz="1100" baseline="0" dirty="0">
                          <a:solidFill>
                            <a:srgbClr val="00B050"/>
                          </a:solidFill>
                          <a:latin typeface="Georgia" panose="02040502050405020303" pitchFamily="18" charset="0"/>
                          <a:ea typeface="Arial" panose="020B0604020202020204" pitchFamily="34" charset="0"/>
                        </a:rPr>
                        <a:t> leadership structure in place Sep 2023 to enable daily focus. Lay chaplain post from Sep 2025, with focus on community involvement – all stakeholders.</a:t>
                      </a:r>
                      <a:endParaRPr lang="en-GB" sz="1100" dirty="0">
                        <a:solidFill>
                          <a:srgbClr val="00B050"/>
                        </a:solidFill>
                        <a:latin typeface="Georgia" panose="02040502050405020303" pitchFamily="18" charset="0"/>
                        <a:ea typeface="Arial" panose="020B0604020202020204" pitchFamily="34" charset="0"/>
                      </a:endParaRPr>
                    </a:p>
                    <a:p>
                      <a:pPr marL="342900" marR="173990" lvl="0" indent="-342900">
                        <a:spcBef>
                          <a:spcPts val="5"/>
                        </a:spcBef>
                        <a:spcAft>
                          <a:spcPts val="0"/>
                        </a:spcAft>
                        <a:buSzPts val="1100"/>
                        <a:buFont typeface="Arial" panose="020B0604020202020204" pitchFamily="34" charset="0"/>
                        <a:buChar char="•"/>
                        <a:tabLst>
                          <a:tab pos="525780" algn="l"/>
                          <a:tab pos="526415" algn="l"/>
                        </a:tabLst>
                      </a:pPr>
                      <a:r>
                        <a:rPr lang="en-US" sz="1100" dirty="0">
                          <a:solidFill>
                            <a:srgbClr val="00B050"/>
                          </a:solidFill>
                          <a:latin typeface="Georgia" panose="02040502050405020303" pitchFamily="18" charset="0"/>
                          <a:ea typeface="Arial" panose="020B0604020202020204" pitchFamily="34" charset="0"/>
                        </a:rPr>
                        <a:t>Pupils</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highly</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value</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the</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school’s</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revised</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chaplaincy</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provision</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and</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willingly</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taking</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leadership</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roles</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within</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it –children from all classes involved</a:t>
                      </a:r>
                      <a:r>
                        <a:rPr lang="en-US" sz="1100" baseline="0" dirty="0">
                          <a:solidFill>
                            <a:srgbClr val="00B050"/>
                          </a:solidFill>
                          <a:latin typeface="Georgia" panose="02040502050405020303" pitchFamily="18" charset="0"/>
                          <a:ea typeface="Arial" panose="020B0604020202020204" pitchFamily="34" charset="0"/>
                        </a:rPr>
                        <a:t> Sep 2023 and ongoing termly review.</a:t>
                      </a:r>
                      <a:endParaRPr lang="en-US" sz="1100" dirty="0">
                        <a:solidFill>
                          <a:srgbClr val="00B050"/>
                        </a:solidFill>
                        <a:latin typeface="Georgia" panose="02040502050405020303" pitchFamily="18" charset="0"/>
                        <a:ea typeface="Arial" panose="020B0604020202020204" pitchFamily="34" charset="0"/>
                      </a:endParaRPr>
                    </a:p>
                    <a:p>
                      <a:pPr marL="0" marR="173990" lvl="0" indent="0">
                        <a:spcBef>
                          <a:spcPts val="5"/>
                        </a:spcBef>
                        <a:spcAft>
                          <a:spcPts val="0"/>
                        </a:spcAft>
                        <a:buSzPts val="1100"/>
                        <a:buFont typeface="Arial" panose="020B0604020202020204" pitchFamily="34" charset="0"/>
                        <a:buNone/>
                        <a:tabLst>
                          <a:tab pos="525780" algn="l"/>
                          <a:tab pos="526415" algn="l"/>
                        </a:tabLst>
                      </a:pPr>
                      <a:r>
                        <a:rPr lang="en-US" sz="1100" b="1" i="1" dirty="0">
                          <a:solidFill>
                            <a:srgbClr val="990000"/>
                          </a:solidFill>
                          <a:latin typeface="Georgia" panose="02040502050405020303" pitchFamily="18" charset="0"/>
                          <a:ea typeface="Arial" panose="020B0604020202020204" pitchFamily="34" charset="0"/>
                        </a:rPr>
                        <a:t>Leadership: how well leaders and governors promote, monitor and evaluate the provision for the Catholic life and mission of the school</a:t>
                      </a:r>
                      <a:endParaRPr lang="en-GB" sz="1100" b="1" dirty="0">
                        <a:solidFill>
                          <a:srgbClr val="990000"/>
                        </a:solidFill>
                        <a:latin typeface="Georgia" panose="02040502050405020303" pitchFamily="18" charset="0"/>
                        <a:ea typeface="Arial" panose="020B0604020202020204" pitchFamily="34" charset="0"/>
                      </a:endParaRPr>
                    </a:p>
                    <a:p>
                      <a:pPr marL="342900" marR="90170" lvl="0" indent="-342900">
                        <a:spcBef>
                          <a:spcPts val="5"/>
                        </a:spcBef>
                        <a:spcAft>
                          <a:spcPts val="0"/>
                        </a:spcAft>
                        <a:buSzPts val="1100"/>
                        <a:buFont typeface="Arial" panose="020B0604020202020204" pitchFamily="34" charset="0"/>
                        <a:buChar char="•"/>
                        <a:tabLst>
                          <a:tab pos="525780" algn="l"/>
                          <a:tab pos="526415" algn="l"/>
                        </a:tabLst>
                      </a:pPr>
                      <a:r>
                        <a:rPr lang="en-US" sz="1100" dirty="0">
                          <a:solidFill>
                            <a:srgbClr val="00B050"/>
                          </a:solidFill>
                          <a:latin typeface="Georgia" panose="02040502050405020303" pitchFamily="18" charset="0"/>
                          <a:ea typeface="Arial" panose="020B0604020202020204" pitchFamily="34" charset="0"/>
                        </a:rPr>
                        <a:t>To develop the CSED so that the school’s self-evaluation is a coherent reflection of rigorous monitoring, searching analysis and honest self-challenge, and is clearly and explicitly focused on the Catholic life and mission</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of</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the</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school.</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This</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leads</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well-targeted</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and</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planned</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improvements,</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often</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creatively</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conceived</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with key partners, to further enhance the life and mission of the school. (Au2 2023).</a:t>
                      </a:r>
                      <a:r>
                        <a:rPr lang="en-US" sz="1100" baseline="0" dirty="0">
                          <a:solidFill>
                            <a:srgbClr val="00B050"/>
                          </a:solidFill>
                          <a:latin typeface="Georgia" panose="02040502050405020303" pitchFamily="18" charset="0"/>
                          <a:ea typeface="Arial" panose="020B0604020202020204" pitchFamily="34" charset="0"/>
                        </a:rPr>
                        <a:t> RE lead to take weekly leadership time to focus on CSED – Sep 2023. Governing Board to have CSED as regular agenda item, contributing to and challenging linked to their independent view of the school’s provision.</a:t>
                      </a:r>
                      <a:endParaRPr lang="en-GB" sz="1100" dirty="0">
                        <a:solidFill>
                          <a:srgbClr val="00B050"/>
                        </a:solidFill>
                        <a:latin typeface="Georgia" panose="02040502050405020303" pitchFamily="18" charset="0"/>
                        <a:ea typeface="Arial" panose="020B0604020202020204" pitchFamily="34" charset="0"/>
                      </a:endParaRPr>
                    </a:p>
                    <a:p>
                      <a:pPr marL="342900" marR="101600" lvl="0" indent="-342900">
                        <a:spcBef>
                          <a:spcPts val="5"/>
                        </a:spcBef>
                        <a:spcAft>
                          <a:spcPts val="0"/>
                        </a:spcAft>
                        <a:buSzPts val="1100"/>
                        <a:buFont typeface="Arial" panose="020B0604020202020204" pitchFamily="34" charset="0"/>
                        <a:buChar char="•"/>
                        <a:tabLst>
                          <a:tab pos="525780" algn="l"/>
                          <a:tab pos="526415" algn="l"/>
                        </a:tabLst>
                      </a:pPr>
                      <a:r>
                        <a:rPr lang="en-US" sz="1100" dirty="0">
                          <a:solidFill>
                            <a:srgbClr val="00B050"/>
                          </a:solidFill>
                          <a:latin typeface="Georgia" panose="02040502050405020303" pitchFamily="18" charset="0"/>
                          <a:ea typeface="Arial" panose="020B0604020202020204" pitchFamily="34" charset="0"/>
                        </a:rPr>
                        <a:t>Pupils</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contribute</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in</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planned</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and</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systematic</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way</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to</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the</a:t>
                      </a:r>
                      <a:r>
                        <a:rPr lang="en-US" sz="1100" spc="-2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school’s</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evaluation</a:t>
                      </a:r>
                      <a:r>
                        <a:rPr lang="en-US" sz="1100" spc="-1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of</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its</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Catholic</a:t>
                      </a:r>
                      <a:r>
                        <a:rPr lang="en-US" sz="1100" spc="-10"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life</a:t>
                      </a:r>
                      <a:r>
                        <a:rPr lang="en-US" sz="1100" spc="-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and</a:t>
                      </a:r>
                      <a:r>
                        <a:rPr lang="en-US" sz="1100" spc="-25" dirty="0">
                          <a:solidFill>
                            <a:srgbClr val="00B050"/>
                          </a:solidFill>
                          <a:latin typeface="Georgia" panose="02040502050405020303" pitchFamily="18" charset="0"/>
                          <a:ea typeface="Arial" panose="020B0604020202020204" pitchFamily="34" charset="0"/>
                        </a:rPr>
                        <a:t> </a:t>
                      </a:r>
                      <a:r>
                        <a:rPr lang="en-US" sz="1100" dirty="0">
                          <a:solidFill>
                            <a:srgbClr val="00B050"/>
                          </a:solidFill>
                          <a:latin typeface="Georgia" panose="02040502050405020303" pitchFamily="18" charset="0"/>
                          <a:ea typeface="Arial" panose="020B0604020202020204" pitchFamily="34" charset="0"/>
                        </a:rPr>
                        <a:t>mission and take a lead in planning improvements to it. (This has begun, Au22) in relation to pupils evaluating CW each week. spread into CLM</a:t>
                      </a:r>
                      <a:r>
                        <a:rPr lang="en-US" sz="1100" baseline="0" dirty="0">
                          <a:solidFill>
                            <a:srgbClr val="00B050"/>
                          </a:solidFill>
                          <a:latin typeface="Georgia" panose="02040502050405020303" pitchFamily="18" charset="0"/>
                          <a:ea typeface="Arial" panose="020B0604020202020204" pitchFamily="34" charset="0"/>
                        </a:rPr>
                        <a:t>, Au1 2023. Weekly luggage tag reviews and evaluation on 4 part plans, ensure consistency via Lay chaplain involvement. </a:t>
                      </a:r>
                      <a:r>
                        <a:rPr lang="en-US" sz="1100" baseline="0" dirty="0">
                          <a:solidFill>
                            <a:srgbClr val="FFC000"/>
                          </a:solidFill>
                          <a:latin typeface="Georgia" panose="02040502050405020303" pitchFamily="18" charset="0"/>
                          <a:ea typeface="Arial" panose="020B0604020202020204" pitchFamily="34" charset="0"/>
                        </a:rPr>
                        <a:t>Then full pupil led review in Mission week – June 2025. Pupils to report to SLT / Governing Board.</a:t>
                      </a:r>
                      <a:endParaRPr lang="en-GB" sz="1100" dirty="0">
                        <a:solidFill>
                          <a:srgbClr val="FFC000"/>
                        </a:solidFill>
                        <a:latin typeface="Georgia" panose="02040502050405020303" pitchFamily="18" charset="0"/>
                        <a:ea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dirty="0">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 AE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MJ/AE/BF</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MJ/AE/CD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Working towards CSI in 2024-2025 academic year and beyond– all items in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Pupils express joy in being members of a Catholic school community.</a:t>
                      </a:r>
                    </a:p>
                  </a:txBody>
                  <a:tcPr/>
                </a:tc>
                <a:extLst>
                  <a:ext uri="{0D108BD9-81ED-4DB2-BD59-A6C34878D82A}">
                    <a16:rowId xmlns:a16="http://schemas.microsoft.com/office/drawing/2014/main" val="3493928159"/>
                  </a:ext>
                </a:extLst>
              </a:tr>
              <a:tr h="1401844">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rPr>
                        <a:t>CSI Inspection</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rgbClr val="00B050"/>
                          </a:solidFill>
                          <a:latin typeface="Georgia" panose="02040502050405020303" pitchFamily="18" charset="0"/>
                          <a:ea typeface="Symbol" panose="05050102010706020507" pitchFamily="18" charset="2"/>
                          <a:cs typeface="Symbol" panose="05050102010706020507" pitchFamily="18" charset="2"/>
                        </a:rPr>
                        <a:t>Headteacher</a:t>
                      </a:r>
                      <a:r>
                        <a:rPr lang="en-GB" sz="1100" baseline="0" dirty="0">
                          <a:solidFill>
                            <a:srgbClr val="00B050"/>
                          </a:solidFill>
                          <a:latin typeface="Georgia" panose="02040502050405020303" pitchFamily="18" charset="0"/>
                          <a:ea typeface="Symbol" panose="05050102010706020507" pitchFamily="18" charset="2"/>
                          <a:cs typeface="Symbol" panose="05050102010706020507" pitchFamily="18" charset="2"/>
                        </a:rPr>
                        <a:t> (already S48 inspector) to apply and train as CSI inspector with full designation – Spring 2022 for start of CSI inspections in Diocese of Salford.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solidFill>
                            <a:srgbClr val="00B050"/>
                          </a:solidFill>
                          <a:latin typeface="Georgia" panose="02040502050405020303" pitchFamily="18" charset="0"/>
                          <a:ea typeface="Symbol" panose="05050102010706020507" pitchFamily="18" charset="2"/>
                          <a:cs typeface="Symbol" panose="05050102010706020507" pitchFamily="18" charset="2"/>
                        </a:rPr>
                        <a:t>To lead a CSI inspection – Au2 Term 2023 (St Edward’s, Oldham) – Su 2023 (St Peter’s, Newchurch) – Au 2023 (SAC, Burnley – 21&amp;22 Sep2023) </a:t>
                      </a:r>
                      <a:r>
                        <a:rPr lang="en-GB" sz="1100" baseline="0" dirty="0" err="1">
                          <a:solidFill>
                            <a:srgbClr val="00B050"/>
                          </a:solidFill>
                          <a:latin typeface="Georgia" panose="02040502050405020303" pitchFamily="18" charset="0"/>
                          <a:ea typeface="Symbol" panose="05050102010706020507" pitchFamily="18" charset="2"/>
                          <a:cs typeface="Symbol" panose="05050102010706020507" pitchFamily="18" charset="2"/>
                        </a:rPr>
                        <a:t>Sp</a:t>
                      </a:r>
                      <a:r>
                        <a:rPr lang="en-GB" sz="1100" baseline="0" dirty="0">
                          <a:solidFill>
                            <a:srgbClr val="00B050"/>
                          </a:solidFill>
                          <a:latin typeface="Georgia" panose="02040502050405020303" pitchFamily="18" charset="0"/>
                          <a:ea typeface="Symbol" panose="05050102010706020507" pitchFamily="18" charset="2"/>
                          <a:cs typeface="Symbol" panose="05050102010706020507" pitchFamily="18" charset="2"/>
                        </a:rPr>
                        <a:t> 2023 (St Clare, Denton) Su 23 (St Joseph’s, Stacksteads).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solidFill>
                            <a:srgbClr val="00B050"/>
                          </a:solidFill>
                          <a:latin typeface="Georgia" panose="02040502050405020303" pitchFamily="18" charset="0"/>
                          <a:ea typeface="Symbol" panose="05050102010706020507" pitchFamily="18" charset="2"/>
                          <a:cs typeface="Symbol" panose="05050102010706020507" pitchFamily="18" charset="2"/>
                        </a:rPr>
                        <a:t>To lead other CSI inspections – Su 2024 &amp; apply learning to school provision.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aseline="0" dirty="0">
                          <a:solidFill>
                            <a:srgbClr val="00B050"/>
                          </a:solidFill>
                          <a:latin typeface="Georgia" panose="02040502050405020303" pitchFamily="18" charset="0"/>
                          <a:ea typeface="Symbol" panose="05050102010706020507" pitchFamily="18" charset="2"/>
                          <a:cs typeface="Symbol" panose="05050102010706020507" pitchFamily="18" charset="2"/>
                        </a:rPr>
                        <a:t>To become interim CSI coordinator – Sep 2024 – QA all reports and live QA of 10% inspections per term; attend national training and meetings; lead Diocese CSI training. Lead </a:t>
                      </a:r>
                      <a:r>
                        <a:rPr lang="en-GB" sz="1100" baseline="0" dirty="0" err="1">
                          <a:solidFill>
                            <a:srgbClr val="00B050"/>
                          </a:solidFill>
                          <a:latin typeface="Georgia" panose="02040502050405020303" pitchFamily="18" charset="0"/>
                          <a:ea typeface="Symbol" panose="05050102010706020507" pitchFamily="18" charset="2"/>
                          <a:cs typeface="Symbol" panose="05050102010706020507" pitchFamily="18" charset="2"/>
                        </a:rPr>
                        <a:t>EducareM</a:t>
                      </a:r>
                      <a:r>
                        <a:rPr lang="en-GB" sz="1100" baseline="0" dirty="0">
                          <a:solidFill>
                            <a:srgbClr val="00B050"/>
                          </a:solidFill>
                          <a:latin typeface="Georgia" panose="02040502050405020303" pitchFamily="18" charset="0"/>
                          <a:ea typeface="Symbol" panose="05050102010706020507" pitchFamily="18" charset="2"/>
                          <a:cs typeface="Symbol" panose="05050102010706020507" pitchFamily="18" charset="2"/>
                        </a:rPr>
                        <a:t> Governance session linked to CSI challenge and support. Bring all learning back to Sacred Heart to inform practice.</a:t>
                      </a:r>
                      <a:endParaRPr lang="en-GB" sz="1100" dirty="0">
                        <a:solidFill>
                          <a:srgbClr val="00B050"/>
                        </a:solidFill>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Insights from training and leading inspections influence developments within school.</a:t>
                      </a:r>
                    </a:p>
                  </a:txBody>
                  <a:tcPr/>
                </a:tc>
                <a:extLst>
                  <a:ext uri="{0D108BD9-81ED-4DB2-BD59-A6C34878D82A}">
                    <a16:rowId xmlns:a16="http://schemas.microsoft.com/office/drawing/2014/main" val="2924625515"/>
                  </a:ext>
                </a:extLst>
              </a:tr>
            </a:tbl>
          </a:graphicData>
        </a:graphic>
      </p:graphicFrame>
    </p:spTree>
    <p:extLst>
      <p:ext uri="{BB962C8B-B14F-4D97-AF65-F5344CB8AC3E}">
        <p14:creationId xmlns:p14="http://schemas.microsoft.com/office/powerpoint/2010/main" val="18856218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8D0B4-5E7A-4FC5-8551-FC8C5005C00D}"/>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0F316125-18BB-489D-8A74-8120FD416832}"/>
              </a:ext>
            </a:extLst>
          </p:cNvPr>
          <p:cNvSpPr>
            <a:spLocks noGrp="1"/>
          </p:cNvSpPr>
          <p:nvPr>
            <p:ph type="subTitle" idx="1"/>
          </p:nvPr>
        </p:nvSpPr>
        <p:spPr/>
        <p:txBody>
          <a:bodyPr/>
          <a:lstStyle/>
          <a:p>
            <a:endParaRPr lang="en-GB"/>
          </a:p>
        </p:txBody>
      </p:sp>
      <p:pic>
        <p:nvPicPr>
          <p:cNvPr id="5" name="Picture 4" descr="Map&#10;&#10;Description automatically generated">
            <a:extLst>
              <a:ext uri="{FF2B5EF4-FFF2-40B4-BE49-F238E27FC236}">
                <a16:creationId xmlns:a16="http://schemas.microsoft.com/office/drawing/2014/main" id="{BAF11314-F875-4BEF-BDE5-54A5D3903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0558" y="0"/>
            <a:ext cx="8570884" cy="6858000"/>
          </a:xfrm>
          <a:prstGeom prst="rect">
            <a:avLst/>
          </a:prstGeom>
        </p:spPr>
      </p:pic>
    </p:spTree>
    <p:extLst>
      <p:ext uri="{BB962C8B-B14F-4D97-AF65-F5344CB8AC3E}">
        <p14:creationId xmlns:p14="http://schemas.microsoft.com/office/powerpoint/2010/main" val="8422717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3061" cy="686920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3"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8"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9"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1"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2"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3"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5"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7"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1"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 name="Title 1">
            <a:extLst>
              <a:ext uri="{FF2B5EF4-FFF2-40B4-BE49-F238E27FC236}">
                <a16:creationId xmlns:a16="http://schemas.microsoft.com/office/drawing/2014/main" id="{DACA34D4-8E1E-42B7-9FDF-AFFC249EBD79}"/>
              </a:ext>
            </a:extLst>
          </p:cNvPr>
          <p:cNvSpPr>
            <a:spLocks noGrp="1"/>
          </p:cNvSpPr>
          <p:nvPr>
            <p:ph type="ctrTitle"/>
          </p:nvPr>
        </p:nvSpPr>
        <p:spPr>
          <a:xfrm>
            <a:off x="3629110" y="5199797"/>
            <a:ext cx="8557065" cy="1098401"/>
          </a:xfrm>
        </p:spPr>
        <p:txBody>
          <a:bodyPr anchor="ctr">
            <a:noAutofit/>
          </a:bodyPr>
          <a:lstStyle/>
          <a:p>
            <a:r>
              <a:rPr lang="en-GB" sz="3000" b="1" dirty="0">
                <a:solidFill>
                  <a:schemeClr val="bg1"/>
                </a:solidFill>
                <a:latin typeface="Georgia" panose="02040502050405020303" pitchFamily="18" charset="0"/>
              </a:rPr>
              <a:t>School Improvement &amp; Development Plan</a:t>
            </a:r>
            <a:br>
              <a:rPr lang="en-GB" sz="3000" b="1" dirty="0">
                <a:solidFill>
                  <a:schemeClr val="bg1"/>
                </a:solidFill>
                <a:latin typeface="Georgia" panose="02040502050405020303" pitchFamily="18" charset="0"/>
              </a:rPr>
            </a:br>
            <a:r>
              <a:rPr lang="en-GB" sz="3000" b="1" dirty="0">
                <a:solidFill>
                  <a:schemeClr val="bg1"/>
                </a:solidFill>
                <a:latin typeface="Georgia" panose="02040502050405020303" pitchFamily="18" charset="0"/>
              </a:rPr>
              <a:t>2021-2022</a:t>
            </a:r>
          </a:p>
        </p:txBody>
      </p:sp>
      <p:sp>
        <p:nvSpPr>
          <p:cNvPr id="33" name="Freeform: Shape 32">
            <a:extLst>
              <a:ext uri="{FF2B5EF4-FFF2-40B4-BE49-F238E27FC236}">
                <a16:creationId xmlns:a16="http://schemas.microsoft.com/office/drawing/2014/main" id="{A7795DFA-888F-47E2-B44E-DE1D3B3E4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058957"/>
          </a:xfrm>
          <a:custGeom>
            <a:avLst/>
            <a:gdLst>
              <a:gd name="connsiteX0" fmla="*/ 0 w 12192000"/>
              <a:gd name="connsiteY0" fmla="*/ 0 h 5058957"/>
              <a:gd name="connsiteX1" fmla="*/ 12192000 w 12192000"/>
              <a:gd name="connsiteY1" fmla="*/ 0 h 5058957"/>
              <a:gd name="connsiteX2" fmla="*/ 12192000 w 12192000"/>
              <a:gd name="connsiteY2" fmla="*/ 259692 h 5058957"/>
              <a:gd name="connsiteX3" fmla="*/ 12192000 w 12192000"/>
              <a:gd name="connsiteY3" fmla="*/ 3542069 h 5058957"/>
              <a:gd name="connsiteX4" fmla="*/ 12192000 w 12192000"/>
              <a:gd name="connsiteY4" fmla="*/ 3734194 h 5058957"/>
              <a:gd name="connsiteX5" fmla="*/ 12192000 w 12192000"/>
              <a:gd name="connsiteY5" fmla="*/ 4710012 h 5058957"/>
              <a:gd name="connsiteX6" fmla="*/ 12113803 w 12192000"/>
              <a:gd name="connsiteY6" fmla="*/ 4718295 h 5058957"/>
              <a:gd name="connsiteX7" fmla="*/ 6753597 w 12192000"/>
              <a:gd name="connsiteY7" fmla="*/ 5041852 h 5058957"/>
              <a:gd name="connsiteX8" fmla="*/ 400746 w 12192000"/>
              <a:gd name="connsiteY8" fmla="*/ 4870509 h 5058957"/>
              <a:gd name="connsiteX9" fmla="*/ 0 w 12192000"/>
              <a:gd name="connsiteY9" fmla="*/ 4833533 h 5058957"/>
              <a:gd name="connsiteX10" fmla="*/ 0 w 12192000"/>
              <a:gd name="connsiteY10" fmla="*/ 3734194 h 5058957"/>
              <a:gd name="connsiteX11" fmla="*/ 0 w 12192000"/>
              <a:gd name="connsiteY11" fmla="*/ 3542069 h 5058957"/>
              <a:gd name="connsiteX12" fmla="*/ 0 w 12192000"/>
              <a:gd name="connsiteY12" fmla="*/ 259692 h 505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5058957">
                <a:moveTo>
                  <a:pt x="0" y="0"/>
                </a:moveTo>
                <a:lnTo>
                  <a:pt x="12192000" y="0"/>
                </a:lnTo>
                <a:lnTo>
                  <a:pt x="12192000" y="259692"/>
                </a:lnTo>
                <a:lnTo>
                  <a:pt x="12192000" y="3542069"/>
                </a:lnTo>
                <a:lnTo>
                  <a:pt x="12192000" y="3734194"/>
                </a:lnTo>
                <a:lnTo>
                  <a:pt x="12192000" y="4710012"/>
                </a:lnTo>
                <a:lnTo>
                  <a:pt x="12113803" y="4718295"/>
                </a:lnTo>
                <a:cubicBezTo>
                  <a:pt x="10139508" y="4916244"/>
                  <a:pt x="8237152" y="5009247"/>
                  <a:pt x="6753597" y="5041852"/>
                </a:cubicBezTo>
                <a:cubicBezTo>
                  <a:pt x="4940362" y="5081701"/>
                  <a:pt x="2657278" y="5062371"/>
                  <a:pt x="400746" y="4870509"/>
                </a:cubicBezTo>
                <a:lnTo>
                  <a:pt x="0" y="4833533"/>
                </a:lnTo>
                <a:lnTo>
                  <a:pt x="0" y="3734194"/>
                </a:lnTo>
                <a:lnTo>
                  <a:pt x="0" y="3542069"/>
                </a:lnTo>
                <a:lnTo>
                  <a:pt x="0" y="259692"/>
                </a:lnTo>
                <a:close/>
              </a:path>
            </a:pathLst>
          </a:custGeom>
          <a:solidFill>
            <a:schemeClr val="bg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Text&#10;&#10;Description automatically generated">
            <a:extLst>
              <a:ext uri="{FF2B5EF4-FFF2-40B4-BE49-F238E27FC236}">
                <a16:creationId xmlns:a16="http://schemas.microsoft.com/office/drawing/2014/main" id="{8479DBD0-DDB8-4B09-9598-DA587B4B5E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781588"/>
            <a:ext cx="10914060" cy="1555251"/>
          </a:xfrm>
          <a:prstGeom prst="rect">
            <a:avLst/>
          </a:prstGeom>
        </p:spPr>
      </p:pic>
      <p:pic>
        <p:nvPicPr>
          <p:cNvPr id="32" name="x_263F846B-79FF-4B1B-931F-775CFDCD2E91">
            <a:extLst>
              <a:ext uri="{FF2B5EF4-FFF2-40B4-BE49-F238E27FC236}">
                <a16:creationId xmlns:a16="http://schemas.microsoft.com/office/drawing/2014/main" id="{0992FA39-2B4D-4954-BE06-1E4B6627FCF0}"/>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52667" y="4194364"/>
            <a:ext cx="3376443" cy="238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33"/>
          <p:cNvSpPr txBox="1"/>
          <p:nvPr/>
        </p:nvSpPr>
        <p:spPr>
          <a:xfrm>
            <a:off x="508525" y="211959"/>
            <a:ext cx="4094163" cy="369332"/>
          </a:xfrm>
          <a:prstGeom prst="rect">
            <a:avLst/>
          </a:prstGeom>
          <a:noFill/>
        </p:spPr>
        <p:txBody>
          <a:bodyPr wrap="square" rtlCol="0">
            <a:spAutoFit/>
          </a:bodyPr>
          <a:lstStyle/>
          <a:p>
            <a:r>
              <a:rPr lang="en-GB" b="1" dirty="0">
                <a:solidFill>
                  <a:srgbClr val="990000"/>
                </a:solidFill>
                <a:latin typeface="Georgia" panose="02040502050405020303" pitchFamily="18" charset="0"/>
              </a:rPr>
              <a:t>Last RAG rated:</a:t>
            </a:r>
          </a:p>
        </p:txBody>
      </p:sp>
    </p:spTree>
    <p:extLst>
      <p:ext uri="{BB962C8B-B14F-4D97-AF65-F5344CB8AC3E}">
        <p14:creationId xmlns:p14="http://schemas.microsoft.com/office/powerpoint/2010/main" val="1357478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2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Map&#10;&#10;Description automatically generated">
            <a:extLst>
              <a:ext uri="{FF2B5EF4-FFF2-40B4-BE49-F238E27FC236}">
                <a16:creationId xmlns:a16="http://schemas.microsoft.com/office/drawing/2014/main" id="{4643AFA7-F581-4F81-8551-34FBF265E430}"/>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36" name="Rectangle 2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3300" b="1" dirty="0">
                <a:solidFill>
                  <a:srgbClr val="990000"/>
                </a:solidFill>
                <a:latin typeface="Georgia" panose="02040502050405020303" pitchFamily="18" charset="0"/>
              </a:rPr>
              <a:t>Focus Area 1</a:t>
            </a:r>
          </a:p>
        </p:txBody>
      </p:sp>
      <p:sp>
        <p:nvSpPr>
          <p:cNvPr id="37" name="Rectangle 2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2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3000" b="1" dirty="0">
                <a:latin typeface="Georgia" panose="02040502050405020303" pitchFamily="18" charset="0"/>
              </a:rPr>
              <a:t>Catch-up &amp; Keep-up</a:t>
            </a:r>
          </a:p>
          <a:p>
            <a:pPr marL="0" indent="0">
              <a:buNone/>
            </a:pPr>
            <a:endParaRPr lang="en-GB" sz="3000" b="1" dirty="0">
              <a:latin typeface="Georgia" panose="02040502050405020303" pitchFamily="18" charset="0"/>
            </a:endParaRPr>
          </a:p>
          <a:p>
            <a:pPr marL="0" indent="0">
              <a:buNone/>
            </a:pPr>
            <a:r>
              <a:rPr lang="en-GB" sz="3200" b="1" dirty="0">
                <a:latin typeface="Georgia" panose="02040502050405020303" pitchFamily="18" charset="0"/>
              </a:rPr>
              <a:t>Targeted academic support</a:t>
            </a:r>
          </a:p>
          <a:p>
            <a:pPr marL="0" indent="0">
              <a:buNone/>
            </a:pPr>
            <a:endParaRPr lang="en-GB" sz="3000" b="1" dirty="0">
              <a:latin typeface="Georgia" panose="02040502050405020303" pitchFamily="18" charset="0"/>
            </a:endParaRPr>
          </a:p>
        </p:txBody>
      </p:sp>
    </p:spTree>
    <p:extLst>
      <p:ext uri="{BB962C8B-B14F-4D97-AF65-F5344CB8AC3E}">
        <p14:creationId xmlns:p14="http://schemas.microsoft.com/office/powerpoint/2010/main" val="247153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2972946069"/>
              </p:ext>
            </p:extLst>
          </p:nvPr>
        </p:nvGraphicFramePr>
        <p:xfrm>
          <a:off x="164592" y="346442"/>
          <a:ext cx="11629301" cy="5987536"/>
        </p:xfrm>
        <a:graphic>
          <a:graphicData uri="http://schemas.openxmlformats.org/drawingml/2006/table">
            <a:tbl>
              <a:tblPr firstRow="1" bandRow="1">
                <a:tableStyleId>{F5AB1C69-6EDB-4FF4-983F-18BD219EF322}</a:tableStyleId>
              </a:tblPr>
              <a:tblGrid>
                <a:gridCol w="1856232">
                  <a:extLst>
                    <a:ext uri="{9D8B030D-6E8A-4147-A177-3AD203B41FA5}">
                      <a16:colId xmlns:a16="http://schemas.microsoft.com/office/drawing/2014/main" val="3176251353"/>
                    </a:ext>
                  </a:extLst>
                </a:gridCol>
                <a:gridCol w="3820139">
                  <a:extLst>
                    <a:ext uri="{9D8B030D-6E8A-4147-A177-3AD203B41FA5}">
                      <a16:colId xmlns:a16="http://schemas.microsoft.com/office/drawing/2014/main" val="3871744346"/>
                    </a:ext>
                  </a:extLst>
                </a:gridCol>
                <a:gridCol w="770149">
                  <a:extLst>
                    <a:ext uri="{9D8B030D-6E8A-4147-A177-3AD203B41FA5}">
                      <a16:colId xmlns:a16="http://schemas.microsoft.com/office/drawing/2014/main" val="864314734"/>
                    </a:ext>
                  </a:extLst>
                </a:gridCol>
                <a:gridCol w="2432304">
                  <a:extLst>
                    <a:ext uri="{9D8B030D-6E8A-4147-A177-3AD203B41FA5}">
                      <a16:colId xmlns:a16="http://schemas.microsoft.com/office/drawing/2014/main" val="2551878409"/>
                    </a:ext>
                  </a:extLst>
                </a:gridCol>
                <a:gridCol w="2750477">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Catch-up &amp; Keep-up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Government catch-up designated funding is used effectively to enable pupils to be on track to achieve end of KS FFT20 targets</a:t>
                      </a:r>
                    </a:p>
                    <a:p>
                      <a:endParaRPr lang="en-GB" sz="1100" dirty="0">
                        <a:solidFill>
                          <a:srgbClr val="990000"/>
                        </a:solidFill>
                        <a:latin typeface="Georgia" panose="02040502050405020303" pitchFamily="18" charset="0"/>
                      </a:endParaRPr>
                    </a:p>
                  </a:txBody>
                  <a:tcPr/>
                </a:tc>
                <a:tc>
                  <a:txBody>
                    <a:bodyPr/>
                    <a:lstStyle/>
                    <a:p>
                      <a:r>
                        <a:rPr lang="en-GB" sz="1100" kern="1200" dirty="0">
                          <a:solidFill>
                            <a:srgbClr val="990000"/>
                          </a:solidFill>
                          <a:highlight>
                            <a:srgbClr val="00FF00"/>
                          </a:highlight>
                          <a:latin typeface="Georgia" panose="02040502050405020303" pitchFamily="18" charset="0"/>
                          <a:ea typeface="+mn-ea"/>
                          <a:cs typeface="+mn-cs"/>
                        </a:rPr>
                        <a:t>1. Inclusion leader released from class for year to deliver programme.</a:t>
                      </a:r>
                    </a:p>
                    <a:p>
                      <a:r>
                        <a:rPr lang="en-GB" sz="1100" kern="1200" dirty="0">
                          <a:solidFill>
                            <a:srgbClr val="990000"/>
                          </a:solidFill>
                          <a:highlight>
                            <a:srgbClr val="00FF00"/>
                          </a:highlight>
                          <a:latin typeface="Georgia" panose="02040502050405020303" pitchFamily="18" charset="0"/>
                          <a:ea typeface="+mn-ea"/>
                          <a:cs typeface="+mn-cs"/>
                        </a:rPr>
                        <a:t>2. Pupil Progress (PP) leader to establish implementation plans, identifying pupils for intervention, reviewing on regular basis.</a:t>
                      </a:r>
                    </a:p>
                    <a:p>
                      <a:r>
                        <a:rPr lang="en-GB" sz="1100" kern="1200" dirty="0">
                          <a:solidFill>
                            <a:srgbClr val="990000"/>
                          </a:solidFill>
                          <a:highlight>
                            <a:srgbClr val="00FF00"/>
                          </a:highlight>
                          <a:latin typeface="Georgia" panose="02040502050405020303" pitchFamily="18" charset="0"/>
                          <a:ea typeface="+mn-ea"/>
                          <a:cs typeface="+mn-cs"/>
                        </a:rPr>
                        <a:t>3. Implementation plan published to website.</a:t>
                      </a:r>
                    </a:p>
                    <a:p>
                      <a:r>
                        <a:rPr lang="en-GB" sz="1100" kern="1200" dirty="0">
                          <a:solidFill>
                            <a:srgbClr val="990000"/>
                          </a:solidFill>
                          <a:highlight>
                            <a:srgbClr val="00FF00"/>
                          </a:highlight>
                          <a:latin typeface="Georgia" panose="02040502050405020303" pitchFamily="18" charset="0"/>
                          <a:ea typeface="+mn-ea"/>
                          <a:cs typeface="+mn-cs"/>
                        </a:rPr>
                        <a:t>4. Ensure impact when blended provision in place.</a:t>
                      </a:r>
                    </a:p>
                    <a:p>
                      <a:r>
                        <a:rPr lang="en-GB" sz="1100" kern="1200" dirty="0">
                          <a:solidFill>
                            <a:srgbClr val="990000"/>
                          </a:solidFill>
                          <a:highlight>
                            <a:srgbClr val="00FF00"/>
                          </a:highlight>
                          <a:latin typeface="Georgia" panose="02040502050405020303" pitchFamily="18" charset="0"/>
                          <a:ea typeface="+mn-ea"/>
                          <a:cs typeface="+mn-cs"/>
                        </a:rPr>
                        <a:t>5. PP lead to Monitor impact.</a:t>
                      </a:r>
                    </a:p>
                    <a:p>
                      <a:endParaRPr lang="en-GB" sz="1100" kern="1200" dirty="0">
                        <a:solidFill>
                          <a:srgbClr val="990000"/>
                        </a:solidFill>
                        <a:highlight>
                          <a:srgbClr val="00FF00"/>
                        </a:highlight>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SM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MS</a:t>
                      </a:r>
                    </a:p>
                    <a:p>
                      <a:endParaRPr lang="en-GB" sz="1100" dirty="0">
                        <a:solidFill>
                          <a:srgbClr val="990000"/>
                        </a:solidFill>
                        <a:latin typeface="Georgia" panose="02040502050405020303" pitchFamily="18" charset="0"/>
                      </a:endParaRPr>
                    </a:p>
                  </a:txBody>
                  <a:tcPr/>
                </a:tc>
                <a:tc>
                  <a:txBody>
                    <a:bodyPr/>
                    <a:lstStyle/>
                    <a:p>
                      <a:pPr marL="0" indent="0">
                        <a:buNone/>
                      </a:pPr>
                      <a:r>
                        <a:rPr lang="en-GB" sz="1100" baseline="0" dirty="0">
                          <a:solidFill>
                            <a:srgbClr val="990000"/>
                          </a:solidFill>
                          <a:latin typeface="Georgia" panose="02040502050405020303" pitchFamily="18" charset="0"/>
                        </a:rPr>
                        <a:t>1) ‘Recovery Programme’ set up and running from October 2021 and will continue until July 2022. </a:t>
                      </a:r>
                    </a:p>
                    <a:p>
                      <a:pPr marL="0" indent="0">
                        <a:buNone/>
                      </a:pPr>
                      <a:endParaRPr lang="en-GB" sz="1100" baseline="0" dirty="0">
                        <a:solidFill>
                          <a:srgbClr val="990000"/>
                        </a:solidFill>
                        <a:latin typeface="Georgia" panose="02040502050405020303" pitchFamily="18" charset="0"/>
                      </a:endParaRPr>
                    </a:p>
                    <a:p>
                      <a:pPr marL="0" indent="0">
                        <a:buNone/>
                      </a:pPr>
                      <a:r>
                        <a:rPr lang="en-GB" sz="1100" baseline="0" dirty="0">
                          <a:solidFill>
                            <a:srgbClr val="990000"/>
                          </a:solidFill>
                          <a:latin typeface="Georgia" panose="02040502050405020303" pitchFamily="18" charset="0"/>
                        </a:rPr>
                        <a:t>PP lead monitors impact and adjusts the list of pupils after a pupil progress meeting at the end of each half term. This is ongoing until July 2022.</a:t>
                      </a:r>
                    </a:p>
                    <a:p>
                      <a:pPr marL="228600" indent="-228600">
                        <a:buAutoNum type="arabicPeriod"/>
                      </a:pPr>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Pupils identified for intervention are enabled to catch-up, with ongoing evidence leading to success in formal data-drops. (</a:t>
                      </a:r>
                      <a:r>
                        <a:rPr lang="en-GB" sz="1100" dirty="0" err="1">
                          <a:solidFill>
                            <a:srgbClr val="990000"/>
                          </a:solidFill>
                          <a:latin typeface="Georgia" panose="02040502050405020303" pitchFamily="18" charset="0"/>
                        </a:rPr>
                        <a:t>e.g</a:t>
                      </a:r>
                      <a:r>
                        <a:rPr lang="en-GB" sz="1100" dirty="0">
                          <a:solidFill>
                            <a:srgbClr val="990000"/>
                          </a:solidFill>
                          <a:latin typeface="Georgia" panose="02040502050405020303" pitchFamily="18" charset="0"/>
                        </a:rPr>
                        <a:t> Phonics screening outcomes).</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End</a:t>
                      </a:r>
                      <a:r>
                        <a:rPr lang="en-GB" sz="1100" baseline="0" dirty="0">
                          <a:solidFill>
                            <a:srgbClr val="990000"/>
                          </a:solidFill>
                          <a:latin typeface="Georgia" panose="02040502050405020303" pitchFamily="18" charset="0"/>
                        </a:rPr>
                        <a:t> of Year Target for 2021-22 is </a:t>
                      </a:r>
                    </a:p>
                    <a:p>
                      <a:r>
                        <a:rPr lang="en-GB" sz="1100" baseline="0" dirty="0">
                          <a:solidFill>
                            <a:srgbClr val="990000"/>
                          </a:solidFill>
                          <a:latin typeface="Georgia" panose="02040502050405020303" pitchFamily="18" charset="0"/>
                        </a:rPr>
                        <a:t>80% to achieve ELG in EYFS; 98% to pass phonics screening check in Y1; 94% to pass phonics screening check in Y2; 80% to achieve National Standard in Y2 with 27% to achieve combined above NS;  88%+ to achieve NS combined in Y6 with 34% to achieve combined above NS (FFT 20). </a:t>
                      </a:r>
                    </a:p>
                  </a:txBody>
                  <a:tcPr/>
                </a:tc>
                <a:extLst>
                  <a:ext uri="{0D108BD9-81ED-4DB2-BD59-A6C34878D82A}">
                    <a16:rowId xmlns:a16="http://schemas.microsoft.com/office/drawing/2014/main" val="3493928159"/>
                  </a:ext>
                </a:extLst>
              </a:tr>
              <a:tr h="775456">
                <a:tc>
                  <a:txBody>
                    <a:bodyPr/>
                    <a:lstStyle/>
                    <a:p>
                      <a:r>
                        <a:rPr lang="en-GB" sz="1100" dirty="0">
                          <a:solidFill>
                            <a:srgbClr val="990000"/>
                          </a:solidFill>
                          <a:latin typeface="Georgia" panose="02040502050405020303" pitchFamily="18" charset="0"/>
                        </a:rPr>
                        <a:t>Covid return plan in place to enable educators to enable effective face-to-face, blended and remote curriculum delivery and assessment.</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Google Classroom set up.</a:t>
                      </a:r>
                    </a:p>
                    <a:p>
                      <a:pPr marL="228600" indent="-228600">
                        <a:buAutoNum type="arabicPeriod"/>
                      </a:pPr>
                      <a:r>
                        <a:rPr lang="en-GB" sz="1100" dirty="0">
                          <a:solidFill>
                            <a:srgbClr val="990000"/>
                          </a:solidFill>
                          <a:highlight>
                            <a:srgbClr val="00FF00"/>
                          </a:highlight>
                          <a:latin typeface="Georgia" panose="02040502050405020303" pitchFamily="18" charset="0"/>
                        </a:rPr>
                        <a:t>Staff training.</a:t>
                      </a:r>
                    </a:p>
                    <a:p>
                      <a:pPr marL="228600" indent="-228600">
                        <a:buAutoNum type="arabicPeriod"/>
                      </a:pPr>
                      <a:r>
                        <a:rPr lang="en-GB" sz="1100" dirty="0">
                          <a:solidFill>
                            <a:srgbClr val="990000"/>
                          </a:solidFill>
                          <a:highlight>
                            <a:srgbClr val="FFFF00"/>
                          </a:highlight>
                          <a:latin typeface="Georgia" panose="02040502050405020303" pitchFamily="18" charset="0"/>
                        </a:rPr>
                        <a:t>Initial day 1 work to be uploaded to G Classroom for pupils on day 1 of isolation.</a:t>
                      </a:r>
                    </a:p>
                    <a:p>
                      <a:pPr marL="228600" indent="-228600">
                        <a:buAutoNum type="arabicPeriod"/>
                      </a:pPr>
                      <a:r>
                        <a:rPr lang="en-GB" sz="1100" dirty="0">
                          <a:solidFill>
                            <a:srgbClr val="990000"/>
                          </a:solidFill>
                          <a:highlight>
                            <a:srgbClr val="00FF00"/>
                          </a:highlight>
                          <a:latin typeface="Georgia" panose="02040502050405020303" pitchFamily="18" charset="0"/>
                        </a:rPr>
                        <a:t>Full blended and remote offer to include daily registration and wellbeing check for all year groups.</a:t>
                      </a:r>
                    </a:p>
                    <a:p>
                      <a:pPr marL="228600" indent="-228600">
                        <a:buAutoNum type="arabicPeriod"/>
                      </a:pPr>
                      <a:r>
                        <a:rPr lang="en-GB" sz="1100" dirty="0">
                          <a:solidFill>
                            <a:srgbClr val="990000"/>
                          </a:solidFill>
                          <a:highlight>
                            <a:srgbClr val="00FF00"/>
                          </a:highlight>
                          <a:latin typeface="Georgia" panose="02040502050405020303" pitchFamily="18" charset="0"/>
                        </a:rPr>
                        <a:t>Blend of learning experiences to include daily recorded or live lesson for all year groups in event of lockdown.</a:t>
                      </a:r>
                    </a:p>
                    <a:p>
                      <a:pPr marL="228600" indent="-228600">
                        <a:buAutoNum type="arabicPeriod"/>
                      </a:pPr>
                      <a:r>
                        <a:rPr lang="en-GB" sz="1100" dirty="0">
                          <a:solidFill>
                            <a:srgbClr val="990000"/>
                          </a:solidFill>
                          <a:highlight>
                            <a:srgbClr val="00FF00"/>
                          </a:highlight>
                          <a:latin typeface="Georgia" panose="02040502050405020303" pitchFamily="18" charset="0"/>
                        </a:rPr>
                        <a:t>Key worker provision to follow all government guidelines.</a:t>
                      </a:r>
                    </a:p>
                    <a:p>
                      <a:pPr marL="228600" indent="-228600">
                        <a:buAutoNum type="arabicPeriod"/>
                      </a:pPr>
                      <a:r>
                        <a:rPr lang="en-GB" sz="1100" dirty="0">
                          <a:solidFill>
                            <a:srgbClr val="990000"/>
                          </a:solidFill>
                          <a:highlight>
                            <a:srgbClr val="00FF00"/>
                          </a:highlight>
                          <a:latin typeface="Georgia" panose="02040502050405020303" pitchFamily="18" charset="0"/>
                        </a:rPr>
                        <a:t>Information and communication to parents is timely and appropriate.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SM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MJ</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1) Completed</a:t>
                      </a:r>
                      <a:r>
                        <a:rPr lang="en-GB" sz="1100" baseline="0" dirty="0">
                          <a:solidFill>
                            <a:srgbClr val="990000"/>
                          </a:solidFill>
                          <a:latin typeface="Georgia" panose="02040502050405020303" pitchFamily="18" charset="0"/>
                        </a:rPr>
                        <a:t> before </a:t>
                      </a:r>
                      <a:r>
                        <a:rPr lang="en-GB" sz="1100" dirty="0">
                          <a:solidFill>
                            <a:srgbClr val="990000"/>
                          </a:solidFill>
                          <a:latin typeface="Georgia" panose="02040502050405020303" pitchFamily="18" charset="0"/>
                        </a:rPr>
                        <a:t>September 2021.</a:t>
                      </a:r>
                    </a:p>
                    <a:p>
                      <a:r>
                        <a:rPr lang="en-GB" sz="1100" dirty="0">
                          <a:solidFill>
                            <a:srgbClr val="990000"/>
                          </a:solidFill>
                          <a:latin typeface="Georgia" panose="02040502050405020303" pitchFamily="18" charset="0"/>
                        </a:rPr>
                        <a:t>2) Completed</a:t>
                      </a:r>
                      <a:r>
                        <a:rPr lang="en-GB" sz="1100" baseline="0" dirty="0">
                          <a:solidFill>
                            <a:srgbClr val="990000"/>
                          </a:solidFill>
                          <a:latin typeface="Georgia" panose="02040502050405020303" pitchFamily="18" charset="0"/>
                        </a:rPr>
                        <a:t> on Staff INSET day September 2021</a:t>
                      </a:r>
                    </a:p>
                    <a:p>
                      <a:r>
                        <a:rPr lang="en-GB" sz="1100" baseline="0" dirty="0">
                          <a:solidFill>
                            <a:srgbClr val="990000"/>
                          </a:solidFill>
                          <a:latin typeface="Georgia" panose="02040502050405020303" pitchFamily="18" charset="0"/>
                        </a:rPr>
                        <a:t>3) Completed during the first week of term in September 2021</a:t>
                      </a:r>
                    </a:p>
                    <a:p>
                      <a:r>
                        <a:rPr lang="en-GB" sz="1100" baseline="0" dirty="0">
                          <a:solidFill>
                            <a:srgbClr val="990000"/>
                          </a:solidFill>
                          <a:latin typeface="Georgia" panose="02040502050405020303" pitchFamily="18" charset="0"/>
                        </a:rPr>
                        <a:t>4, 5, 6 and 7) This will come into effect if bubble closures are reintroduced due to an outbreak of Covid-19 (ongoing).</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All children are enabled to continue their education in the event of bubble closure, isolation or lockdown.</a:t>
                      </a:r>
                    </a:p>
                    <a:p>
                      <a:r>
                        <a:rPr lang="en-GB" sz="1100" dirty="0">
                          <a:solidFill>
                            <a:srgbClr val="990000"/>
                          </a:solidFill>
                          <a:latin typeface="Georgia" panose="02040502050405020303" pitchFamily="18" charset="0"/>
                        </a:rPr>
                        <a:t>Children make the expected progress and reach their</a:t>
                      </a:r>
                      <a:r>
                        <a:rPr lang="en-GB" sz="1100" baseline="0" dirty="0">
                          <a:solidFill>
                            <a:srgbClr val="990000"/>
                          </a:solidFill>
                          <a:latin typeface="Georgia" panose="02040502050405020303" pitchFamily="18" charset="0"/>
                        </a:rPr>
                        <a:t> end of year target.</a:t>
                      </a:r>
                    </a:p>
                    <a:p>
                      <a:r>
                        <a:rPr lang="en-GB" sz="1100" dirty="0">
                          <a:solidFill>
                            <a:srgbClr val="990000"/>
                          </a:solidFill>
                          <a:latin typeface="Georgia" panose="02040502050405020303" pitchFamily="18" charset="0"/>
                        </a:rPr>
                        <a:t>End</a:t>
                      </a:r>
                      <a:r>
                        <a:rPr lang="en-GB" sz="1100" baseline="0" dirty="0">
                          <a:solidFill>
                            <a:srgbClr val="990000"/>
                          </a:solidFill>
                          <a:latin typeface="Georgia" panose="02040502050405020303" pitchFamily="18" charset="0"/>
                        </a:rPr>
                        <a:t> of Year Target for 2021-22 is </a:t>
                      </a:r>
                    </a:p>
                    <a:p>
                      <a:r>
                        <a:rPr lang="en-GB" sz="1100" baseline="0" dirty="0">
                          <a:solidFill>
                            <a:srgbClr val="990000"/>
                          </a:solidFill>
                          <a:latin typeface="Georgia" panose="02040502050405020303" pitchFamily="18" charset="0"/>
                        </a:rPr>
                        <a:t>80% to achieve ELG in EYFS; 98% to pass phonics screening check in Y1; 94% to pass phonics screening check in Y2; 80% to achieve National Standard in Y2 with 27% to achieve combined above NS;  88%+ to achieve NS combined in Y6 with 34% to achieve combined above NS (FFT 20). </a:t>
                      </a:r>
                    </a:p>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23192841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nvGraphicFramePr>
        <p:xfrm>
          <a:off x="446314" y="159830"/>
          <a:ext cx="11299371" cy="6155176"/>
        </p:xfrm>
        <a:graphic>
          <a:graphicData uri="http://schemas.openxmlformats.org/drawingml/2006/table">
            <a:tbl>
              <a:tblPr firstRow="1" bandRow="1">
                <a:tableStyleId>{F5AB1C69-6EDB-4FF4-983F-18BD219EF322}</a:tableStyleId>
              </a:tblPr>
              <a:tblGrid>
                <a:gridCol w="2264519">
                  <a:extLst>
                    <a:ext uri="{9D8B030D-6E8A-4147-A177-3AD203B41FA5}">
                      <a16:colId xmlns:a16="http://schemas.microsoft.com/office/drawing/2014/main" val="3176251353"/>
                    </a:ext>
                  </a:extLst>
                </a:gridCol>
                <a:gridCol w="2943518">
                  <a:extLst>
                    <a:ext uri="{9D8B030D-6E8A-4147-A177-3AD203B41FA5}">
                      <a16:colId xmlns:a16="http://schemas.microsoft.com/office/drawing/2014/main" val="3871744346"/>
                    </a:ext>
                  </a:extLst>
                </a:gridCol>
                <a:gridCol w="1573908">
                  <a:extLst>
                    <a:ext uri="{9D8B030D-6E8A-4147-A177-3AD203B41FA5}">
                      <a16:colId xmlns:a16="http://schemas.microsoft.com/office/drawing/2014/main" val="864314734"/>
                    </a:ext>
                  </a:extLst>
                </a:gridCol>
                <a:gridCol w="2258713">
                  <a:extLst>
                    <a:ext uri="{9D8B030D-6E8A-4147-A177-3AD203B41FA5}">
                      <a16:colId xmlns:a16="http://schemas.microsoft.com/office/drawing/2014/main" val="1769903032"/>
                    </a:ext>
                  </a:extLst>
                </a:gridCol>
                <a:gridCol w="2258713">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Catch-up &amp; Keep-up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Curriculum coverage maintains delivery of all subjects whilst ensuring gaps are closed.</a:t>
                      </a: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All subjects to be taught in curriculum from September 2021 in line with revised CMAP and associated planning.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Curriculum imbalance for KS1 + pupils to enable phonics catch up.</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Books as ‘Christ the King’ strategy rolled out with appropriate monitoring in place to ensure consistency, progression and presentation are prioritised.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Curriculum Progress meetings / Pupil Progress meetings to focus on developmental improvements and consistency of approach throughout school.</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Monitoring in place to ensure impact.</a:t>
                      </a:r>
                    </a:p>
                  </a:txBody>
                  <a:tcPr/>
                </a:tc>
                <a:tc>
                  <a:txBody>
                    <a:bodyPr/>
                    <a:lstStyle/>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SG</a:t>
                      </a:r>
                    </a:p>
                    <a:p>
                      <a:r>
                        <a:rPr lang="en-GB" sz="1100" dirty="0">
                          <a:solidFill>
                            <a:srgbClr val="990000"/>
                          </a:solidFill>
                          <a:latin typeface="Georgia" panose="02040502050405020303" pitchFamily="18" charset="0"/>
                        </a:rPr>
                        <a:t>All class teachers &amp; support staff</a:t>
                      </a:r>
                    </a:p>
                  </a:txBody>
                  <a:tcPr/>
                </a:tc>
                <a:tc>
                  <a:txBody>
                    <a:bodyPr/>
                    <a:lstStyle/>
                    <a:p>
                      <a:pPr marL="0" indent="0">
                        <a:buNone/>
                      </a:pPr>
                      <a:r>
                        <a:rPr lang="en-GB" sz="1100" baseline="0" dirty="0">
                          <a:solidFill>
                            <a:srgbClr val="990000"/>
                          </a:solidFill>
                          <a:highlight>
                            <a:srgbClr val="00FF00"/>
                          </a:highlight>
                          <a:latin typeface="Georgia" panose="02040502050405020303" pitchFamily="18" charset="0"/>
                        </a:rPr>
                        <a:t>Week monitoring of curriculum coverage began from October 2021 and is ongoing until July 2022.</a:t>
                      </a:r>
                    </a:p>
                    <a:p>
                      <a:pPr marL="0" indent="0">
                        <a:buNone/>
                      </a:pPr>
                      <a:endParaRPr lang="en-GB" sz="1100" dirty="0">
                        <a:solidFill>
                          <a:srgbClr val="990000"/>
                        </a:solidFill>
                        <a:highlight>
                          <a:srgbClr val="00FF00"/>
                        </a:highlight>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Curriculum coverage is achieved and quality of work in books works towards expected standard by end of Spring Term 2021.</a:t>
                      </a:r>
                    </a:p>
                    <a:p>
                      <a:r>
                        <a:rPr lang="en-GB" sz="1100" dirty="0">
                          <a:solidFill>
                            <a:srgbClr val="990000"/>
                          </a:solidFill>
                          <a:latin typeface="Georgia" panose="02040502050405020303" pitchFamily="18" charset="0"/>
                        </a:rPr>
                        <a:t>Children</a:t>
                      </a:r>
                      <a:r>
                        <a:rPr lang="en-GB" sz="1100" baseline="0" dirty="0">
                          <a:solidFill>
                            <a:srgbClr val="990000"/>
                          </a:solidFill>
                          <a:latin typeface="Georgia" panose="02040502050405020303" pitchFamily="18" charset="0"/>
                        </a:rPr>
                        <a:t> make expected progress and reach their end of year target.</a:t>
                      </a:r>
                    </a:p>
                    <a:p>
                      <a:r>
                        <a:rPr lang="en-GB" sz="1100" dirty="0">
                          <a:solidFill>
                            <a:srgbClr val="990000"/>
                          </a:solidFill>
                          <a:latin typeface="Georgia" panose="02040502050405020303" pitchFamily="18" charset="0"/>
                        </a:rPr>
                        <a:t>End</a:t>
                      </a:r>
                      <a:r>
                        <a:rPr lang="en-GB" sz="1100" baseline="0" dirty="0">
                          <a:solidFill>
                            <a:srgbClr val="990000"/>
                          </a:solidFill>
                          <a:latin typeface="Georgia" panose="02040502050405020303" pitchFamily="18" charset="0"/>
                        </a:rPr>
                        <a:t> of Year Target for 2021-22 is </a:t>
                      </a:r>
                    </a:p>
                    <a:p>
                      <a:r>
                        <a:rPr lang="en-GB" sz="1100" baseline="0" dirty="0">
                          <a:solidFill>
                            <a:srgbClr val="990000"/>
                          </a:solidFill>
                          <a:latin typeface="Georgia" panose="02040502050405020303" pitchFamily="18" charset="0"/>
                        </a:rPr>
                        <a:t>80% to achieve ELG in EYFS; 98% to pass phonics screening check in Y1; 94% to pass phonics screening check in Y2; 80% to achieve National Standard in Y2 with 27% to achieve combined above NS;  88%+ to achieve NS combined in Y6 with 34% to achieve combined above NS (FFT 20). </a:t>
                      </a:r>
                    </a:p>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4126392510"/>
                  </a:ext>
                </a:extLst>
              </a:tr>
              <a:tr h="775456">
                <a:tc>
                  <a:txBody>
                    <a:bodyPr/>
                    <a:lstStyle/>
                    <a:p>
                      <a:r>
                        <a:rPr lang="en-GB" sz="1100" dirty="0">
                          <a:solidFill>
                            <a:srgbClr val="990000"/>
                          </a:solidFill>
                          <a:latin typeface="Georgia" panose="02040502050405020303" pitchFamily="18" charset="0"/>
                        </a:rPr>
                        <a:t>Behavioural policy is fit for purpose during </a:t>
                      </a:r>
                      <a:r>
                        <a:rPr lang="en-GB" sz="1100" dirty="0" err="1">
                          <a:solidFill>
                            <a:srgbClr val="990000"/>
                          </a:solidFill>
                          <a:latin typeface="Georgia" panose="02040502050405020303" pitchFamily="18" charset="0"/>
                        </a:rPr>
                        <a:t>covid</a:t>
                      </a:r>
                      <a:r>
                        <a:rPr lang="en-GB" sz="1100" dirty="0">
                          <a:solidFill>
                            <a:srgbClr val="990000"/>
                          </a:solidFill>
                          <a:latin typeface="Georgia" panose="02040502050405020303" pitchFamily="18" charset="0"/>
                        </a:rPr>
                        <a:t>-return.</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Behavioural Policy is appropriate for return to education with our dojo point system</a:t>
                      </a:r>
                      <a:r>
                        <a:rPr lang="en-GB" sz="1100" baseline="0" dirty="0">
                          <a:solidFill>
                            <a:srgbClr val="990000"/>
                          </a:solidFill>
                          <a:highlight>
                            <a:srgbClr val="00FF00"/>
                          </a:highlight>
                          <a:latin typeface="Georgia" panose="02040502050405020303" pitchFamily="18" charset="0"/>
                        </a:rPr>
                        <a:t> that reflects our Jesuit Values: Respect, Unity, Perseverance, Enthusiasm, Self-Control and Knowledge and Wisdom</a:t>
                      </a:r>
                      <a:r>
                        <a:rPr lang="en-GB" sz="1100" dirty="0">
                          <a:solidFill>
                            <a:srgbClr val="990000"/>
                          </a:solidFill>
                          <a:highlight>
                            <a:srgbClr val="00FF00"/>
                          </a:highlight>
                          <a:latin typeface="Georgia" panose="02040502050405020303" pitchFamily="18" charset="0"/>
                        </a:rPr>
                        <a:t>.</a:t>
                      </a:r>
                    </a:p>
                    <a:p>
                      <a:pPr marL="228600" indent="-228600">
                        <a:buAutoNum type="arabicPeriod"/>
                      </a:pPr>
                      <a:r>
                        <a:rPr lang="en-GB" sz="1100" dirty="0">
                          <a:solidFill>
                            <a:srgbClr val="990000"/>
                          </a:solidFill>
                          <a:highlight>
                            <a:srgbClr val="FFFF00"/>
                          </a:highlight>
                          <a:latin typeface="Georgia" panose="02040502050405020303" pitchFamily="18" charset="0"/>
                        </a:rPr>
                        <a:t>Memorable moments award is established, promoting sharing of learning on social media, promoting parental engagement.</a:t>
                      </a:r>
                    </a:p>
                    <a:p>
                      <a:pPr marL="228600" indent="-228600">
                        <a:buAutoNum type="arabicPeriod"/>
                      </a:pPr>
                      <a:r>
                        <a:rPr lang="en-GB" sz="1100" dirty="0">
                          <a:solidFill>
                            <a:srgbClr val="990000"/>
                          </a:solidFill>
                          <a:highlight>
                            <a:srgbClr val="00FF00"/>
                          </a:highlight>
                          <a:latin typeface="Georgia" panose="02040502050405020303" pitchFamily="18" charset="0"/>
                        </a:rPr>
                        <a:t>Staff CPDF linked to parental engagement – Jan 2021</a:t>
                      </a:r>
                    </a:p>
                  </a:txBody>
                  <a:tcPr/>
                </a:tc>
                <a:tc>
                  <a:txBody>
                    <a:bodyPr/>
                    <a:lstStyle/>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MJ</a:t>
                      </a:r>
                    </a:p>
                  </a:txBody>
                  <a:tcPr/>
                </a:tc>
                <a:tc>
                  <a:txBody>
                    <a:bodyPr/>
                    <a:lstStyle/>
                    <a:p>
                      <a:r>
                        <a:rPr lang="en-GB" sz="1100" dirty="0">
                          <a:solidFill>
                            <a:srgbClr val="990000"/>
                          </a:solidFill>
                          <a:latin typeface="Georgia" panose="02040502050405020303" pitchFamily="18" charset="0"/>
                        </a:rPr>
                        <a:t>Class</a:t>
                      </a:r>
                      <a:r>
                        <a:rPr lang="en-GB" sz="1100" baseline="0" dirty="0">
                          <a:solidFill>
                            <a:srgbClr val="990000"/>
                          </a:solidFill>
                          <a:latin typeface="Georgia" panose="02040502050405020303" pitchFamily="18" charset="0"/>
                        </a:rPr>
                        <a:t> Dojo system set up and staff trained on how to use it during the September 2021 INSET day.</a:t>
                      </a:r>
                    </a:p>
                    <a:p>
                      <a:endParaRPr lang="en-GB" sz="1100" baseline="0" dirty="0">
                        <a:solidFill>
                          <a:srgbClr val="990000"/>
                        </a:solidFill>
                        <a:latin typeface="Georgia" panose="02040502050405020303" pitchFamily="18" charset="0"/>
                      </a:endParaRPr>
                    </a:p>
                    <a:p>
                      <a:r>
                        <a:rPr lang="en-GB" sz="1100" baseline="0" dirty="0">
                          <a:solidFill>
                            <a:srgbClr val="990000"/>
                          </a:solidFill>
                          <a:latin typeface="Georgia" panose="02040502050405020303" pitchFamily="18" charset="0"/>
                        </a:rPr>
                        <a:t>Memorable Moments trophy is ongoing to July 2022. </a:t>
                      </a:r>
                    </a:p>
                    <a:p>
                      <a:endParaRPr lang="en-GB" sz="1100" baseline="0" dirty="0">
                        <a:solidFill>
                          <a:srgbClr val="990000"/>
                        </a:solidFill>
                        <a:latin typeface="Georgia" panose="02040502050405020303" pitchFamily="18" charset="0"/>
                      </a:endParaRPr>
                    </a:p>
                    <a:p>
                      <a:r>
                        <a:rPr lang="en-GB" sz="1100" baseline="0" dirty="0">
                          <a:solidFill>
                            <a:srgbClr val="990000"/>
                          </a:solidFill>
                          <a:latin typeface="Georgia" panose="02040502050405020303" pitchFamily="18" charset="0"/>
                        </a:rPr>
                        <a:t>Staff CPDF – Jan 2021</a:t>
                      </a:r>
                    </a:p>
                  </a:txBody>
                  <a:tcPr/>
                </a:tc>
                <a:tc>
                  <a:txBody>
                    <a:bodyPr/>
                    <a:lstStyle/>
                    <a:p>
                      <a:r>
                        <a:rPr lang="en-GB" sz="1100" dirty="0">
                          <a:solidFill>
                            <a:srgbClr val="990000"/>
                          </a:solidFill>
                          <a:latin typeface="Georgia" panose="02040502050405020303" pitchFamily="18" charset="0"/>
                        </a:rPr>
                        <a:t>Pupil engagement is improved following period of school closure and focused on learning behaviours and presentation.</a:t>
                      </a:r>
                    </a:p>
                  </a:txBody>
                  <a:tcPr/>
                </a:tc>
                <a:extLst>
                  <a:ext uri="{0D108BD9-81ED-4DB2-BD59-A6C34878D82A}">
                    <a16:rowId xmlns:a16="http://schemas.microsoft.com/office/drawing/2014/main" val="4050799888"/>
                  </a:ext>
                </a:extLst>
              </a:tr>
            </a:tbl>
          </a:graphicData>
        </a:graphic>
      </p:graphicFrame>
    </p:spTree>
    <p:extLst>
      <p:ext uri="{BB962C8B-B14F-4D97-AF65-F5344CB8AC3E}">
        <p14:creationId xmlns:p14="http://schemas.microsoft.com/office/powerpoint/2010/main" val="30756111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2235382953"/>
              </p:ext>
            </p:extLst>
          </p:nvPr>
        </p:nvGraphicFramePr>
        <p:xfrm>
          <a:off x="494522" y="346442"/>
          <a:ext cx="11299371" cy="5665712"/>
        </p:xfrm>
        <a:graphic>
          <a:graphicData uri="http://schemas.openxmlformats.org/drawingml/2006/table">
            <a:tbl>
              <a:tblPr firstRow="1" bandRow="1">
                <a:tableStyleId>{F5AB1C69-6EDB-4FF4-983F-18BD219EF322}</a:tableStyleId>
              </a:tblPr>
              <a:tblGrid>
                <a:gridCol w="2264519">
                  <a:extLst>
                    <a:ext uri="{9D8B030D-6E8A-4147-A177-3AD203B41FA5}">
                      <a16:colId xmlns:a16="http://schemas.microsoft.com/office/drawing/2014/main" val="3176251353"/>
                    </a:ext>
                  </a:extLst>
                </a:gridCol>
                <a:gridCol w="3380502">
                  <a:extLst>
                    <a:ext uri="{9D8B030D-6E8A-4147-A177-3AD203B41FA5}">
                      <a16:colId xmlns:a16="http://schemas.microsoft.com/office/drawing/2014/main" val="3871744346"/>
                    </a:ext>
                  </a:extLst>
                </a:gridCol>
                <a:gridCol w="1136924">
                  <a:extLst>
                    <a:ext uri="{9D8B030D-6E8A-4147-A177-3AD203B41FA5}">
                      <a16:colId xmlns:a16="http://schemas.microsoft.com/office/drawing/2014/main" val="864314734"/>
                    </a:ext>
                  </a:extLst>
                </a:gridCol>
                <a:gridCol w="2258713">
                  <a:extLst>
                    <a:ext uri="{9D8B030D-6E8A-4147-A177-3AD203B41FA5}">
                      <a16:colId xmlns:a16="http://schemas.microsoft.com/office/drawing/2014/main" val="123336453"/>
                    </a:ext>
                  </a:extLst>
                </a:gridCol>
                <a:gridCol w="2258713">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Catch-up &amp; Keep-up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KOs, Sticky learning</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Knowledge Organisers are effectively used to promote key vocabulary and new learning.</a:t>
                      </a:r>
                    </a:p>
                    <a:p>
                      <a:pPr marL="228600" indent="-228600">
                        <a:buAutoNum type="arabicPeriod"/>
                      </a:pPr>
                      <a:r>
                        <a:rPr lang="en-GB" sz="1100" dirty="0">
                          <a:solidFill>
                            <a:srgbClr val="990000"/>
                          </a:solidFill>
                          <a:highlight>
                            <a:srgbClr val="FFFF00"/>
                          </a:highlight>
                          <a:latin typeface="Georgia" panose="02040502050405020303" pitchFamily="18" charset="0"/>
                        </a:rPr>
                        <a:t>Knowledge Week established to show progress (knowing and remembering more).</a:t>
                      </a:r>
                    </a:p>
                    <a:p>
                      <a:pPr marL="228600" indent="-228600">
                        <a:buAutoNum type="arabicPeriod"/>
                      </a:pPr>
                      <a:r>
                        <a:rPr lang="en-GB" sz="1100" dirty="0">
                          <a:solidFill>
                            <a:srgbClr val="990000"/>
                          </a:solidFill>
                          <a:highlight>
                            <a:srgbClr val="FFFF00"/>
                          </a:highlight>
                          <a:latin typeface="Georgia" panose="02040502050405020303" pitchFamily="18" charset="0"/>
                        </a:rPr>
                        <a:t>Sticky learning post-it to be used in all classes and attached to door-window to promote knowledge retention.</a:t>
                      </a:r>
                    </a:p>
                    <a:p>
                      <a:pPr marL="228600" indent="-228600">
                        <a:buAutoNum type="arabicPeriod"/>
                      </a:pPr>
                      <a:r>
                        <a:rPr lang="en-GB" sz="1100" dirty="0">
                          <a:solidFill>
                            <a:srgbClr val="990000"/>
                          </a:solidFill>
                          <a:highlight>
                            <a:srgbClr val="FFFF00"/>
                          </a:highlight>
                          <a:latin typeface="Georgia" panose="02040502050405020303" pitchFamily="18" charset="0"/>
                        </a:rPr>
                        <a:t>Staff CPDF linked to knowledge retention.</a:t>
                      </a:r>
                    </a:p>
                  </a:txBody>
                  <a:tcPr/>
                </a:tc>
                <a:tc>
                  <a:txBody>
                    <a:bodyPr/>
                    <a:lstStyle/>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MW</a:t>
                      </a:r>
                    </a:p>
                    <a:p>
                      <a:r>
                        <a:rPr lang="en-GB" sz="1100" dirty="0">
                          <a:solidFill>
                            <a:srgbClr val="990000"/>
                          </a:solidFill>
                          <a:latin typeface="Georgia" panose="02040502050405020303" pitchFamily="18" charset="0"/>
                        </a:rPr>
                        <a:t>MJ</a:t>
                      </a:r>
                    </a:p>
                  </a:txBody>
                  <a:tcPr/>
                </a:tc>
                <a:tc>
                  <a:txBody>
                    <a:bodyPr/>
                    <a:lstStyle/>
                    <a:p>
                      <a:pPr marL="228600" indent="-228600">
                        <a:buAutoNum type="arabicPeriod"/>
                      </a:pPr>
                      <a:r>
                        <a:rPr lang="en-GB" sz="1100" dirty="0">
                          <a:solidFill>
                            <a:srgbClr val="990000"/>
                          </a:solidFill>
                          <a:latin typeface="Georgia" panose="02040502050405020303" pitchFamily="18" charset="0"/>
                        </a:rPr>
                        <a:t>Created</a:t>
                      </a:r>
                      <a:r>
                        <a:rPr lang="en-GB" sz="1100" baseline="0" dirty="0">
                          <a:solidFill>
                            <a:srgbClr val="990000"/>
                          </a:solidFill>
                          <a:latin typeface="Georgia" panose="02040502050405020303" pitchFamily="18" charset="0"/>
                        </a:rPr>
                        <a:t> during lockdown March-July 2020 and implemented in September 2021. Monitoring of their effectiveness is completed by subject leads during triangulation activities each half term and during knowledge week at the end of term until July 2022.</a:t>
                      </a:r>
                    </a:p>
                    <a:p>
                      <a:pPr marL="228600" indent="-228600">
                        <a:buAutoNum type="arabicPeriod"/>
                      </a:pPr>
                      <a:r>
                        <a:rPr lang="en-GB" sz="1100" baseline="0" dirty="0">
                          <a:solidFill>
                            <a:srgbClr val="990000"/>
                          </a:solidFill>
                          <a:latin typeface="Georgia" panose="02040502050405020303" pitchFamily="18" charset="0"/>
                        </a:rPr>
                        <a:t> Knowledge weeks began from September 2020 and they take place each half term during until July 2022.</a:t>
                      </a:r>
                    </a:p>
                    <a:p>
                      <a:pPr marL="228600" indent="-228600">
                        <a:buAutoNum type="arabicPeriod"/>
                      </a:pPr>
                      <a:r>
                        <a:rPr lang="en-GB" sz="1100" baseline="0" dirty="0">
                          <a:solidFill>
                            <a:srgbClr val="990000"/>
                          </a:solidFill>
                          <a:latin typeface="Georgia" panose="02040502050405020303" pitchFamily="18" charset="0"/>
                        </a:rPr>
                        <a:t> Sticky learning display resources ready for September 2021 and the display is added to throughout the year until July 2022.</a:t>
                      </a:r>
                    </a:p>
                    <a:p>
                      <a:r>
                        <a:rPr lang="en-GB" sz="1100" baseline="0" dirty="0">
                          <a:solidFill>
                            <a:srgbClr val="990000"/>
                          </a:solidFill>
                          <a:latin typeface="Georgia" panose="02040502050405020303" pitchFamily="18" charset="0"/>
                        </a:rPr>
                        <a:t>4) Spring Term 2021 – Twilight/Staff meeting CPDF for staff.</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Progress is evidenced at Pupil Progress and Curriculum Progress meetings.</a:t>
                      </a:r>
                    </a:p>
                    <a:p>
                      <a:r>
                        <a:rPr lang="en-GB" sz="1100" dirty="0">
                          <a:solidFill>
                            <a:srgbClr val="990000"/>
                          </a:solidFill>
                          <a:latin typeface="Georgia" panose="02040502050405020303" pitchFamily="18" charset="0"/>
                        </a:rPr>
                        <a:t>Pupil</a:t>
                      </a:r>
                      <a:r>
                        <a:rPr lang="en-GB" sz="1100" baseline="0" dirty="0">
                          <a:solidFill>
                            <a:srgbClr val="990000"/>
                          </a:solidFill>
                          <a:latin typeface="Georgia" panose="02040502050405020303" pitchFamily="18" charset="0"/>
                        </a:rPr>
                        <a:t> interviews and pupil survey show knowledge is retained.</a:t>
                      </a:r>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4077017829"/>
                  </a:ext>
                </a:extLst>
              </a:tr>
              <a:tr h="775456">
                <a:tc>
                  <a:txBody>
                    <a:bodyPr/>
                    <a:lstStyle/>
                    <a:p>
                      <a:r>
                        <a:rPr lang="en-GB" sz="1100" dirty="0">
                          <a:solidFill>
                            <a:srgbClr val="990000"/>
                          </a:solidFill>
                          <a:latin typeface="Georgia" panose="02040502050405020303" pitchFamily="18" charset="0"/>
                        </a:rPr>
                        <a:t>Appraisal targets and systems promote high standards in </a:t>
                      </a:r>
                      <a:r>
                        <a:rPr lang="en-GB" sz="1100" dirty="0" err="1">
                          <a:solidFill>
                            <a:srgbClr val="990000"/>
                          </a:solidFill>
                          <a:latin typeface="Georgia" panose="02040502050405020303" pitchFamily="18" charset="0"/>
                        </a:rPr>
                        <a:t>covid</a:t>
                      </a:r>
                      <a:r>
                        <a:rPr lang="en-GB" sz="1100" dirty="0">
                          <a:solidFill>
                            <a:srgbClr val="990000"/>
                          </a:solidFill>
                          <a:latin typeface="Georgia" panose="02040502050405020303" pitchFamily="18" charset="0"/>
                        </a:rPr>
                        <a:t> catch-up.</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All teacher appraisal targets to focus on catch-up and ensure accountability is clear.</a:t>
                      </a:r>
                    </a:p>
                    <a:p>
                      <a:pPr marL="228600" indent="-228600">
                        <a:buAutoNum type="arabicPeriod"/>
                      </a:pPr>
                      <a:r>
                        <a:rPr lang="en-GB" sz="1100" dirty="0">
                          <a:solidFill>
                            <a:srgbClr val="990000"/>
                          </a:solidFill>
                          <a:highlight>
                            <a:srgbClr val="FFFF00"/>
                          </a:highlight>
                          <a:latin typeface="Georgia" panose="02040502050405020303" pitchFamily="18" charset="0"/>
                        </a:rPr>
                        <a:t>Monitoring in place to ensure support / intervention when necessary.</a:t>
                      </a:r>
                    </a:p>
                  </a:txBody>
                  <a:tcPr/>
                </a:tc>
                <a:tc>
                  <a:txBody>
                    <a:bodyPr/>
                    <a:lstStyle/>
                    <a:p>
                      <a:r>
                        <a:rPr lang="en-GB" sz="1100" dirty="0">
                          <a:solidFill>
                            <a:srgbClr val="990000"/>
                          </a:solidFill>
                          <a:latin typeface="Georgia" panose="02040502050405020303" pitchFamily="18" charset="0"/>
                        </a:rPr>
                        <a:t>HD</a:t>
                      </a:r>
                    </a:p>
                  </a:txBody>
                  <a:tcPr/>
                </a:tc>
                <a:tc>
                  <a:txBody>
                    <a:bodyPr/>
                    <a:lstStyle/>
                    <a:p>
                      <a:r>
                        <a:rPr lang="en-GB" sz="1100" dirty="0">
                          <a:solidFill>
                            <a:srgbClr val="990000"/>
                          </a:solidFill>
                          <a:latin typeface="Georgia" panose="02040502050405020303" pitchFamily="18" charset="0"/>
                        </a:rPr>
                        <a:t>1) Before end of October 2021</a:t>
                      </a:r>
                    </a:p>
                  </a:txBody>
                  <a:tcPr/>
                </a:tc>
                <a:tc>
                  <a:txBody>
                    <a:bodyPr/>
                    <a:lstStyle/>
                    <a:p>
                      <a:r>
                        <a:rPr lang="en-GB" sz="1100" dirty="0">
                          <a:solidFill>
                            <a:srgbClr val="990000"/>
                          </a:solidFill>
                          <a:latin typeface="Georgia" panose="02040502050405020303" pitchFamily="18" charset="0"/>
                        </a:rPr>
                        <a:t>Staff are focused on meeting curricular targets and ensuring progress for all pupils.</a:t>
                      </a:r>
                    </a:p>
                  </a:txBody>
                  <a:tcPr/>
                </a:tc>
                <a:extLst>
                  <a:ext uri="{0D108BD9-81ED-4DB2-BD59-A6C34878D82A}">
                    <a16:rowId xmlns:a16="http://schemas.microsoft.com/office/drawing/2014/main" val="3734667591"/>
                  </a:ext>
                </a:extLst>
              </a:tr>
            </a:tbl>
          </a:graphicData>
        </a:graphic>
      </p:graphicFrame>
    </p:spTree>
    <p:extLst>
      <p:ext uri="{BB962C8B-B14F-4D97-AF65-F5344CB8AC3E}">
        <p14:creationId xmlns:p14="http://schemas.microsoft.com/office/powerpoint/2010/main" val="37966762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544687534"/>
              </p:ext>
            </p:extLst>
          </p:nvPr>
        </p:nvGraphicFramePr>
        <p:xfrm>
          <a:off x="384794" y="181850"/>
          <a:ext cx="11299371" cy="6490456"/>
        </p:xfrm>
        <a:graphic>
          <a:graphicData uri="http://schemas.openxmlformats.org/drawingml/2006/table">
            <a:tbl>
              <a:tblPr firstRow="1" bandRow="1">
                <a:tableStyleId>{F5AB1C69-6EDB-4FF4-983F-18BD219EF322}</a:tableStyleId>
              </a:tblPr>
              <a:tblGrid>
                <a:gridCol w="2264519">
                  <a:extLst>
                    <a:ext uri="{9D8B030D-6E8A-4147-A177-3AD203B41FA5}">
                      <a16:colId xmlns:a16="http://schemas.microsoft.com/office/drawing/2014/main" val="3176251353"/>
                    </a:ext>
                  </a:extLst>
                </a:gridCol>
                <a:gridCol w="3408494">
                  <a:extLst>
                    <a:ext uri="{9D8B030D-6E8A-4147-A177-3AD203B41FA5}">
                      <a16:colId xmlns:a16="http://schemas.microsoft.com/office/drawing/2014/main" val="3871744346"/>
                    </a:ext>
                  </a:extLst>
                </a:gridCol>
                <a:gridCol w="1108932">
                  <a:extLst>
                    <a:ext uri="{9D8B030D-6E8A-4147-A177-3AD203B41FA5}">
                      <a16:colId xmlns:a16="http://schemas.microsoft.com/office/drawing/2014/main" val="864314734"/>
                    </a:ext>
                  </a:extLst>
                </a:gridCol>
                <a:gridCol w="2258713">
                  <a:extLst>
                    <a:ext uri="{9D8B030D-6E8A-4147-A177-3AD203B41FA5}">
                      <a16:colId xmlns:a16="http://schemas.microsoft.com/office/drawing/2014/main" val="1568837440"/>
                    </a:ext>
                  </a:extLst>
                </a:gridCol>
                <a:gridCol w="2258713">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Education Recovery</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Education recovery for children in the EYFS is focused and ensures successful outcomes.</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Staff in EYFS understand strategies they can use to support education recovery.</a:t>
                      </a:r>
                    </a:p>
                    <a:p>
                      <a:pPr marL="228600" indent="-228600">
                        <a:buAutoNum type="arabicPeriod"/>
                      </a:pPr>
                      <a:r>
                        <a:rPr lang="en-GB" sz="1100" dirty="0">
                          <a:solidFill>
                            <a:srgbClr val="990000"/>
                          </a:solidFill>
                          <a:highlight>
                            <a:srgbClr val="FFFF00"/>
                          </a:highlight>
                          <a:latin typeface="Georgia" panose="02040502050405020303" pitchFamily="18" charset="0"/>
                        </a:rPr>
                        <a:t>Baseline is accurately taken, with clear actions agreed at Pupil Progress meetings.</a:t>
                      </a:r>
                    </a:p>
                    <a:p>
                      <a:pPr marL="228600" indent="-228600">
                        <a:buAutoNum type="arabicPeriod"/>
                      </a:pPr>
                      <a:r>
                        <a:rPr lang="en-GB" sz="1100" dirty="0">
                          <a:solidFill>
                            <a:srgbClr val="990000"/>
                          </a:solidFill>
                          <a:highlight>
                            <a:srgbClr val="FFFF00"/>
                          </a:highlight>
                          <a:latin typeface="Georgia" panose="02040502050405020303" pitchFamily="18" charset="0"/>
                        </a:rPr>
                        <a:t>Focus on summer born pupils and vulnerable groups.</a:t>
                      </a:r>
                    </a:p>
                    <a:p>
                      <a:pPr marL="228600" indent="-228600">
                        <a:buAutoNum type="arabicPeriod"/>
                      </a:pPr>
                      <a:r>
                        <a:rPr lang="en-GB" sz="1100" dirty="0">
                          <a:solidFill>
                            <a:srgbClr val="990000"/>
                          </a:solidFill>
                          <a:highlight>
                            <a:srgbClr val="FFFF00"/>
                          </a:highlight>
                          <a:latin typeface="Georgia" panose="02040502050405020303" pitchFamily="18" charset="0"/>
                        </a:rPr>
                        <a:t>Mid point assessments to identify where early intervention is needed.</a:t>
                      </a:r>
                    </a:p>
                  </a:txBody>
                  <a:tcPr/>
                </a:tc>
                <a:tc>
                  <a:txBody>
                    <a:bodyPr/>
                    <a:lstStyle/>
                    <a:p>
                      <a:r>
                        <a:rPr lang="en-GB" sz="1100" dirty="0">
                          <a:solidFill>
                            <a:srgbClr val="990000"/>
                          </a:solidFill>
                          <a:latin typeface="Georgia" panose="02040502050405020303" pitchFamily="18" charset="0"/>
                        </a:rPr>
                        <a:t>DE</a:t>
                      </a:r>
                    </a:p>
                    <a:p>
                      <a:r>
                        <a:rPr lang="en-GB" sz="1100" dirty="0">
                          <a:solidFill>
                            <a:srgbClr val="990000"/>
                          </a:solidFill>
                          <a:latin typeface="Georgia" panose="02040502050405020303" pitchFamily="18" charset="0"/>
                        </a:rPr>
                        <a:t>RR</a:t>
                      </a:r>
                    </a:p>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MS</a:t>
                      </a:r>
                    </a:p>
                  </a:txBody>
                  <a:tcPr/>
                </a:tc>
                <a:tc>
                  <a:txBody>
                    <a:bodyPr/>
                    <a:lstStyle/>
                    <a:p>
                      <a:r>
                        <a:rPr lang="en-GB" sz="1100" dirty="0">
                          <a:solidFill>
                            <a:srgbClr val="990000"/>
                          </a:solidFill>
                          <a:latin typeface="Georgia" panose="02040502050405020303" pitchFamily="18" charset="0"/>
                        </a:rPr>
                        <a:t>1.)</a:t>
                      </a:r>
                      <a:r>
                        <a:rPr lang="en-GB" sz="1100" baseline="0" dirty="0">
                          <a:solidFill>
                            <a:srgbClr val="990000"/>
                          </a:solidFill>
                          <a:latin typeface="Georgia" panose="02040502050405020303" pitchFamily="18" charset="0"/>
                        </a:rPr>
                        <a:t> Strategies to be in place for September 2021 and reviewed at least half termly until July 2022.</a:t>
                      </a:r>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 2.)  Baseline assessment</a:t>
                      </a:r>
                      <a:r>
                        <a:rPr lang="en-GB" sz="1100" baseline="0" dirty="0">
                          <a:solidFill>
                            <a:srgbClr val="990000"/>
                          </a:solidFill>
                          <a:latin typeface="Georgia" panose="02040502050405020303" pitchFamily="18" charset="0"/>
                        </a:rPr>
                        <a:t> completed within the first 6 weeks of term (October 2021)</a:t>
                      </a:r>
                    </a:p>
                    <a:p>
                      <a:endParaRPr lang="en-GB" sz="1100" baseline="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aseline="0" dirty="0">
                          <a:solidFill>
                            <a:srgbClr val="990000"/>
                          </a:solidFill>
                          <a:latin typeface="Georgia" panose="02040502050405020303" pitchFamily="18" charset="0"/>
                        </a:rPr>
                        <a:t>3.) Strategies to be in place for September 2021 and reviewed at least half termly until July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aseline="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aseline="0" dirty="0">
                          <a:solidFill>
                            <a:srgbClr val="990000"/>
                          </a:solidFill>
                          <a:latin typeface="Georgia" panose="02040502050405020303" pitchFamily="18" charset="0"/>
                        </a:rPr>
                        <a:t>4) Pupil </a:t>
                      </a:r>
                      <a:r>
                        <a:rPr lang="en-GB" sz="1100" baseline="0" dirty="0" err="1">
                          <a:solidFill>
                            <a:srgbClr val="990000"/>
                          </a:solidFill>
                          <a:latin typeface="Georgia" panose="02040502050405020303" pitchFamily="18" charset="0"/>
                        </a:rPr>
                        <a:t>progess</a:t>
                      </a:r>
                      <a:r>
                        <a:rPr lang="en-GB" sz="1100" baseline="0" dirty="0">
                          <a:solidFill>
                            <a:srgbClr val="990000"/>
                          </a:solidFill>
                          <a:latin typeface="Georgia" panose="02040502050405020303" pitchFamily="18" charset="0"/>
                        </a:rPr>
                        <a:t> meeting December 2021.</a:t>
                      </a:r>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Children in EYFS achieve outcomes in line with the school’s targets.</a:t>
                      </a:r>
                    </a:p>
                    <a:p>
                      <a:r>
                        <a:rPr lang="en-GB" sz="1100" dirty="0">
                          <a:solidFill>
                            <a:srgbClr val="990000"/>
                          </a:solidFill>
                          <a:latin typeface="Georgia" panose="02040502050405020303" pitchFamily="18" charset="0"/>
                        </a:rPr>
                        <a:t>End</a:t>
                      </a:r>
                      <a:r>
                        <a:rPr lang="en-GB" sz="1100" baseline="0" dirty="0">
                          <a:solidFill>
                            <a:srgbClr val="990000"/>
                          </a:solidFill>
                          <a:latin typeface="Georgia" panose="02040502050405020303" pitchFamily="18" charset="0"/>
                        </a:rPr>
                        <a:t> of Year Target for 2021-22 is </a:t>
                      </a:r>
                    </a:p>
                    <a:p>
                      <a:r>
                        <a:rPr lang="en-GB" sz="1100" baseline="0" dirty="0">
                          <a:solidFill>
                            <a:srgbClr val="990000"/>
                          </a:solidFill>
                          <a:latin typeface="Georgia" panose="02040502050405020303" pitchFamily="18" charset="0"/>
                        </a:rPr>
                        <a:t>80% to achieve ELG in EYFS.</a:t>
                      </a:r>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3493928159"/>
                  </a:ext>
                </a:extLst>
              </a:tr>
              <a:tr h="775456">
                <a:tc>
                  <a:txBody>
                    <a:bodyPr/>
                    <a:lstStyle/>
                    <a:p>
                      <a:r>
                        <a:rPr lang="en-GB" sz="1100" dirty="0">
                          <a:solidFill>
                            <a:srgbClr val="990000"/>
                          </a:solidFill>
                          <a:latin typeface="Georgia" panose="02040502050405020303" pitchFamily="18" charset="0"/>
                        </a:rPr>
                        <a:t>Covid recovery premium ensures that the difference is diminished for our most disadvantaged pupils.</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Covid Recovery Premium statement is regularly reviewed, uploaded to website and focuses on an evidence based approach for supporting the most disadvantaged pupils.</a:t>
                      </a:r>
                    </a:p>
                    <a:p>
                      <a:pPr marL="228600" indent="-228600">
                        <a:buAutoNum type="arabicPeriod"/>
                      </a:pPr>
                      <a:r>
                        <a:rPr lang="en-GB" sz="1100" dirty="0">
                          <a:solidFill>
                            <a:srgbClr val="990000"/>
                          </a:solidFill>
                          <a:highlight>
                            <a:srgbClr val="FFFF00"/>
                          </a:highlight>
                          <a:latin typeface="Georgia" panose="02040502050405020303" pitchFamily="18" charset="0"/>
                        </a:rPr>
                        <a:t>MS released to deliver specific and focused intervention.</a:t>
                      </a:r>
                    </a:p>
                    <a:p>
                      <a:pPr marL="228600" indent="-228600">
                        <a:buAutoNum type="arabicPeriod"/>
                      </a:pPr>
                      <a:r>
                        <a:rPr lang="en-GB" sz="1100" dirty="0">
                          <a:solidFill>
                            <a:srgbClr val="990000"/>
                          </a:solidFill>
                          <a:highlight>
                            <a:srgbClr val="FFFF00"/>
                          </a:highlight>
                          <a:latin typeface="Georgia" panose="02040502050405020303" pitchFamily="18" charset="0"/>
                        </a:rPr>
                        <a:t>National Tutoring Programme established with target students and impact monitored.</a:t>
                      </a:r>
                    </a:p>
                    <a:p>
                      <a:pPr marL="228600" indent="-228600">
                        <a:buAutoNum type="arabicPeriod"/>
                      </a:pPr>
                      <a:r>
                        <a:rPr lang="en-GB" sz="1100" dirty="0">
                          <a:solidFill>
                            <a:srgbClr val="990000"/>
                          </a:solidFill>
                          <a:highlight>
                            <a:srgbClr val="FFFF00"/>
                          </a:highlight>
                          <a:latin typeface="Georgia" panose="02040502050405020303" pitchFamily="18" charset="0"/>
                        </a:rPr>
                        <a:t>Pupil Progress meetings to monitor impact, inform next steps and agreed actions to be taken.</a:t>
                      </a:r>
                    </a:p>
                    <a:p>
                      <a:pPr marL="228600" indent="-228600">
                        <a:buAutoNum type="arabicPeriod"/>
                      </a:pPr>
                      <a:r>
                        <a:rPr lang="en-GB" sz="1100" dirty="0">
                          <a:solidFill>
                            <a:srgbClr val="990000"/>
                          </a:solidFill>
                          <a:highlight>
                            <a:srgbClr val="FFFF00"/>
                          </a:highlight>
                          <a:latin typeface="Georgia" panose="02040502050405020303" pitchFamily="18" charset="0"/>
                        </a:rPr>
                        <a:t>Most disadvantaged pupils are supported through a range of intervention to achieve their FFT targets.</a:t>
                      </a:r>
                    </a:p>
                    <a:p>
                      <a:pPr marL="228600" indent="-228600">
                        <a:buAutoNum type="arabicPeriod"/>
                      </a:pPr>
                      <a:r>
                        <a:rPr lang="en-GB" sz="1100" dirty="0">
                          <a:solidFill>
                            <a:srgbClr val="990000"/>
                          </a:solidFill>
                          <a:highlight>
                            <a:srgbClr val="FFFF00"/>
                          </a:highlight>
                          <a:latin typeface="Georgia" panose="02040502050405020303" pitchFamily="18" charset="0"/>
                        </a:rPr>
                        <a:t>Family Liaison Officer, Caritas social worker, Focus Intervention Teacher and TA support is focused effectively on agreed targets</a:t>
                      </a:r>
                      <a:r>
                        <a:rPr lang="en-GB" sz="1100" dirty="0">
                          <a:solidFill>
                            <a:srgbClr val="990000"/>
                          </a:solidFill>
                          <a:latin typeface="Georgia" panose="02040502050405020303" pitchFamily="18" charset="0"/>
                        </a:rPr>
                        <a:t>.</a:t>
                      </a:r>
                    </a:p>
                  </a:txBody>
                  <a:tcPr/>
                </a:tc>
                <a:tc>
                  <a:txBody>
                    <a:bodyPr/>
                    <a:lstStyle/>
                    <a:p>
                      <a:r>
                        <a:rPr lang="en-GB" sz="1100" dirty="0">
                          <a:solidFill>
                            <a:srgbClr val="990000"/>
                          </a:solidFill>
                          <a:latin typeface="Georgia" panose="02040502050405020303" pitchFamily="18" charset="0"/>
                        </a:rPr>
                        <a:t>SM / MS</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SM/MS</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SM/MS</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SD/VR/SM/MS</a:t>
                      </a:r>
                    </a:p>
                  </a:txBody>
                  <a:tcPr/>
                </a:tc>
                <a:tc>
                  <a:txBody>
                    <a:bodyPr/>
                    <a:lstStyle/>
                    <a:p>
                      <a:r>
                        <a:rPr lang="en-GB" sz="1100" dirty="0">
                          <a:solidFill>
                            <a:srgbClr val="990000"/>
                          </a:solidFill>
                          <a:latin typeface="Georgia" panose="02040502050405020303" pitchFamily="18" charset="0"/>
                        </a:rPr>
                        <a:t>1.) To be reviewed</a:t>
                      </a:r>
                      <a:r>
                        <a:rPr lang="en-GB" sz="1100" baseline="0" dirty="0">
                          <a:solidFill>
                            <a:srgbClr val="990000"/>
                          </a:solidFill>
                          <a:latin typeface="Georgia" panose="02040502050405020303" pitchFamily="18" charset="0"/>
                        </a:rPr>
                        <a:t> again in Dec 2022 and at the end of each term.</a:t>
                      </a:r>
                    </a:p>
                    <a:p>
                      <a:endParaRPr lang="en-GB" sz="1100" baseline="0" dirty="0">
                        <a:solidFill>
                          <a:srgbClr val="990000"/>
                        </a:solidFill>
                        <a:latin typeface="Georgia" panose="02040502050405020303" pitchFamily="18" charset="0"/>
                      </a:endParaRPr>
                    </a:p>
                    <a:p>
                      <a:r>
                        <a:rPr lang="en-GB" sz="1100" baseline="0" dirty="0">
                          <a:solidFill>
                            <a:srgbClr val="990000"/>
                          </a:solidFill>
                          <a:latin typeface="Georgia" panose="02040502050405020303" pitchFamily="18" charset="0"/>
                        </a:rPr>
                        <a:t>2) Ongoing from October 2021-July 2022.</a:t>
                      </a:r>
                    </a:p>
                    <a:p>
                      <a:endParaRPr lang="en-GB" sz="1100" baseline="0" dirty="0">
                        <a:solidFill>
                          <a:srgbClr val="990000"/>
                        </a:solidFill>
                        <a:latin typeface="Georgia" panose="02040502050405020303" pitchFamily="18" charset="0"/>
                      </a:endParaRPr>
                    </a:p>
                    <a:p>
                      <a:r>
                        <a:rPr lang="en-GB" sz="1100" baseline="0" dirty="0">
                          <a:solidFill>
                            <a:srgbClr val="990000"/>
                          </a:solidFill>
                          <a:latin typeface="Georgia" panose="02040502050405020303" pitchFamily="18" charset="0"/>
                        </a:rPr>
                        <a:t>3) 23</a:t>
                      </a:r>
                      <a:r>
                        <a:rPr lang="en-GB" sz="1100" baseline="30000" dirty="0">
                          <a:solidFill>
                            <a:srgbClr val="990000"/>
                          </a:solidFill>
                          <a:latin typeface="Georgia" panose="02040502050405020303" pitchFamily="18" charset="0"/>
                        </a:rPr>
                        <a:t>rd</a:t>
                      </a:r>
                      <a:r>
                        <a:rPr lang="en-GB" sz="1100" baseline="0" dirty="0">
                          <a:solidFill>
                            <a:srgbClr val="990000"/>
                          </a:solidFill>
                          <a:latin typeface="Georgia" panose="02040502050405020303" pitchFamily="18" charset="0"/>
                        </a:rPr>
                        <a:t> November – 1</a:t>
                      </a:r>
                      <a:r>
                        <a:rPr lang="en-GB" sz="1100" baseline="30000" dirty="0">
                          <a:solidFill>
                            <a:srgbClr val="990000"/>
                          </a:solidFill>
                          <a:latin typeface="Georgia" panose="02040502050405020303" pitchFamily="18" charset="0"/>
                        </a:rPr>
                        <a:t>st</a:t>
                      </a:r>
                      <a:r>
                        <a:rPr lang="en-GB" sz="1100" baseline="0" dirty="0">
                          <a:solidFill>
                            <a:srgbClr val="990000"/>
                          </a:solidFill>
                          <a:latin typeface="Georgia" panose="02040502050405020303" pitchFamily="18" charset="0"/>
                        </a:rPr>
                        <a:t> March 2022</a:t>
                      </a:r>
                    </a:p>
                    <a:p>
                      <a:endParaRPr lang="en-GB" sz="1100" baseline="0" dirty="0">
                        <a:solidFill>
                          <a:srgbClr val="990000"/>
                        </a:solidFill>
                        <a:latin typeface="Georgia" panose="02040502050405020303" pitchFamily="18" charset="0"/>
                      </a:endParaRPr>
                    </a:p>
                    <a:p>
                      <a:r>
                        <a:rPr lang="en-GB" sz="1100" baseline="0" dirty="0">
                          <a:solidFill>
                            <a:srgbClr val="990000"/>
                          </a:solidFill>
                          <a:latin typeface="Georgia" panose="02040502050405020303" pitchFamily="18" charset="0"/>
                        </a:rPr>
                        <a:t>4) PP Meetings are the week before half term (ongoing until July 2022)</a:t>
                      </a:r>
                    </a:p>
                    <a:p>
                      <a:endParaRPr lang="en-GB" sz="1100" baseline="0" dirty="0">
                        <a:solidFill>
                          <a:srgbClr val="990000"/>
                        </a:solidFill>
                        <a:latin typeface="Georgia" panose="02040502050405020303" pitchFamily="18" charset="0"/>
                      </a:endParaRPr>
                    </a:p>
                    <a:p>
                      <a:r>
                        <a:rPr lang="en-GB" sz="1100" baseline="0" dirty="0">
                          <a:solidFill>
                            <a:srgbClr val="990000"/>
                          </a:solidFill>
                          <a:latin typeface="Georgia" panose="02040502050405020303" pitchFamily="18" charset="0"/>
                        </a:rPr>
                        <a:t>5) Ongoing until July 2022</a:t>
                      </a:r>
                    </a:p>
                    <a:p>
                      <a:endParaRPr lang="en-GB" sz="1100" baseline="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aseline="0" dirty="0">
                          <a:solidFill>
                            <a:srgbClr val="990000"/>
                          </a:solidFill>
                          <a:latin typeface="Georgia" panose="02040502050405020303" pitchFamily="18" charset="0"/>
                        </a:rPr>
                        <a:t>6) Ongoing until July 2022</a:t>
                      </a:r>
                    </a:p>
                    <a:p>
                      <a:endParaRPr lang="en-GB" sz="1100" baseline="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Most disadvantaged pupils show accelerated progress in order to achieve FFT targets.</a:t>
                      </a:r>
                    </a:p>
                    <a:p>
                      <a:r>
                        <a:rPr lang="en-GB" sz="1100" dirty="0">
                          <a:solidFill>
                            <a:srgbClr val="990000"/>
                          </a:solidFill>
                          <a:latin typeface="Georgia" panose="02040502050405020303" pitchFamily="18" charset="0"/>
                        </a:rPr>
                        <a:t>End</a:t>
                      </a:r>
                      <a:r>
                        <a:rPr lang="en-GB" sz="1100" baseline="0" dirty="0">
                          <a:solidFill>
                            <a:srgbClr val="990000"/>
                          </a:solidFill>
                          <a:latin typeface="Georgia" panose="02040502050405020303" pitchFamily="18" charset="0"/>
                        </a:rPr>
                        <a:t> of Year Target for 2021-22 is </a:t>
                      </a:r>
                    </a:p>
                    <a:p>
                      <a:r>
                        <a:rPr lang="en-GB" sz="1100" baseline="0" dirty="0">
                          <a:solidFill>
                            <a:srgbClr val="990000"/>
                          </a:solidFill>
                          <a:latin typeface="Georgia" panose="02040502050405020303" pitchFamily="18" charset="0"/>
                        </a:rPr>
                        <a:t>80% to achieve ELG in EYFS; 98% to pass phonics screening check in Y1; 94% to pass phonics screening check in Y2; 80% to achieve National Standard in Y2 with 27% to achieve combined above NS;  88%+ to achieve NS combined in Y6 with 34% to achieve combined above NS (FFT 20). </a:t>
                      </a:r>
                    </a:p>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13073895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nvGraphicFramePr>
        <p:xfrm>
          <a:off x="446314" y="234478"/>
          <a:ext cx="11299373" cy="6399016"/>
        </p:xfrm>
        <a:graphic>
          <a:graphicData uri="http://schemas.openxmlformats.org/drawingml/2006/table">
            <a:tbl>
              <a:tblPr firstRow="1" bandRow="1">
                <a:tableStyleId>{F5AB1C69-6EDB-4FF4-983F-18BD219EF322}</a:tableStyleId>
              </a:tblPr>
              <a:tblGrid>
                <a:gridCol w="2396370">
                  <a:extLst>
                    <a:ext uri="{9D8B030D-6E8A-4147-A177-3AD203B41FA5}">
                      <a16:colId xmlns:a16="http://schemas.microsoft.com/office/drawing/2014/main" val="3176251353"/>
                    </a:ext>
                  </a:extLst>
                </a:gridCol>
                <a:gridCol w="3048132">
                  <a:extLst>
                    <a:ext uri="{9D8B030D-6E8A-4147-A177-3AD203B41FA5}">
                      <a16:colId xmlns:a16="http://schemas.microsoft.com/office/drawing/2014/main" val="3871744346"/>
                    </a:ext>
                  </a:extLst>
                </a:gridCol>
                <a:gridCol w="1732322">
                  <a:extLst>
                    <a:ext uri="{9D8B030D-6E8A-4147-A177-3AD203B41FA5}">
                      <a16:colId xmlns:a16="http://schemas.microsoft.com/office/drawing/2014/main" val="864314734"/>
                    </a:ext>
                  </a:extLst>
                </a:gridCol>
                <a:gridCol w="1732322">
                  <a:extLst>
                    <a:ext uri="{9D8B030D-6E8A-4147-A177-3AD203B41FA5}">
                      <a16:colId xmlns:a16="http://schemas.microsoft.com/office/drawing/2014/main" val="1128843554"/>
                    </a:ext>
                  </a:extLst>
                </a:gridCol>
                <a:gridCol w="2390227">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Education Recovery</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Focused intervention results in children achieving their FFT Targets</a:t>
                      </a:r>
                    </a:p>
                  </a:txBody>
                  <a:tcPr/>
                </a:tc>
                <a:tc>
                  <a:txBody>
                    <a:bodyPr/>
                    <a:lstStyle/>
                    <a:p>
                      <a:r>
                        <a:rPr lang="en-GB" sz="1100" dirty="0">
                          <a:solidFill>
                            <a:srgbClr val="990000"/>
                          </a:solidFill>
                          <a:highlight>
                            <a:srgbClr val="FFFF00"/>
                          </a:highlight>
                          <a:latin typeface="Georgia" panose="02040502050405020303" pitchFamily="18" charset="0"/>
                        </a:rPr>
                        <a:t>All teachers and support staff to be focused on their contribution to recovery:</a:t>
                      </a:r>
                    </a:p>
                    <a:p>
                      <a:pPr marL="228600" indent="-228600">
                        <a:buAutoNum type="arabicPeriod"/>
                      </a:pPr>
                      <a:r>
                        <a:rPr lang="en-GB" sz="1100" dirty="0">
                          <a:solidFill>
                            <a:srgbClr val="990000"/>
                          </a:solidFill>
                          <a:highlight>
                            <a:srgbClr val="FFFF00"/>
                          </a:highlight>
                          <a:latin typeface="Georgia" panose="02040502050405020303" pitchFamily="18" charset="0"/>
                        </a:rPr>
                        <a:t>Teachers to identify and action specific targets agreed at Pupil Progress meetings.</a:t>
                      </a:r>
                    </a:p>
                    <a:p>
                      <a:pPr marL="228600" indent="-228600">
                        <a:buAutoNum type="arabicPeriod"/>
                      </a:pPr>
                      <a:r>
                        <a:rPr lang="en-GB" sz="1100" dirty="0">
                          <a:solidFill>
                            <a:srgbClr val="990000"/>
                          </a:solidFill>
                          <a:highlight>
                            <a:srgbClr val="FFFF00"/>
                          </a:highlight>
                          <a:latin typeface="Georgia" panose="02040502050405020303" pitchFamily="18" charset="0"/>
                        </a:rPr>
                        <a:t>SENDCo to deliver appropriately challenging and ambitious recovery programme.</a:t>
                      </a:r>
                    </a:p>
                    <a:p>
                      <a:pPr marL="228600" indent="-228600">
                        <a:buAutoNum type="arabicPeriod"/>
                      </a:pPr>
                      <a:r>
                        <a:rPr lang="en-GB" sz="1100" dirty="0">
                          <a:solidFill>
                            <a:srgbClr val="990000"/>
                          </a:solidFill>
                          <a:highlight>
                            <a:srgbClr val="FFFF00"/>
                          </a:highlight>
                          <a:latin typeface="Georgia" panose="02040502050405020303" pitchFamily="18" charset="0"/>
                        </a:rPr>
                        <a:t>FLO to ensure engagement is high including in the home setting to ensure all are working to the same goal.</a:t>
                      </a:r>
                    </a:p>
                    <a:p>
                      <a:pPr marL="228600" indent="-228600">
                        <a:buAutoNum type="arabicPeriod"/>
                      </a:pPr>
                      <a:r>
                        <a:rPr lang="en-GB" sz="1100" dirty="0">
                          <a:solidFill>
                            <a:srgbClr val="990000"/>
                          </a:solidFill>
                          <a:highlight>
                            <a:srgbClr val="FFFF00"/>
                          </a:highlight>
                          <a:latin typeface="Georgia" panose="02040502050405020303" pitchFamily="18" charset="0"/>
                        </a:rPr>
                        <a:t>TAs lead focused interventions for relevant pupils with impact monitored by class teacher and DHT via PP meetings.</a:t>
                      </a:r>
                    </a:p>
                    <a:p>
                      <a:pPr marL="228600" indent="-228600">
                        <a:buAutoNum type="arabicPeriod"/>
                      </a:pPr>
                      <a:r>
                        <a:rPr lang="en-GB" sz="1100" dirty="0">
                          <a:solidFill>
                            <a:srgbClr val="990000"/>
                          </a:solidFill>
                          <a:highlight>
                            <a:srgbClr val="FFFF00"/>
                          </a:highlight>
                          <a:latin typeface="Georgia" panose="02040502050405020303" pitchFamily="18" charset="0"/>
                        </a:rPr>
                        <a:t>Google Classroom is utilised to ensure those learning from home do not fall behind, with live lessons able to be accessed by children isolating.</a:t>
                      </a:r>
                    </a:p>
                    <a:p>
                      <a:pPr marL="228600" indent="-228600">
                        <a:buAutoNum type="arabicPeriod"/>
                      </a:pPr>
                      <a:r>
                        <a:rPr lang="en-GB" sz="1100" dirty="0">
                          <a:solidFill>
                            <a:srgbClr val="990000"/>
                          </a:solidFill>
                          <a:highlight>
                            <a:srgbClr val="FFFF00"/>
                          </a:highlight>
                          <a:latin typeface="Georgia" panose="02040502050405020303" pitchFamily="18" charset="0"/>
                        </a:rPr>
                        <a:t>Phonics strategy agreed at PP meetings to support those hard-to-reach pupils in KS1, particularly Y2 in lead up to phonics screening check.</a:t>
                      </a:r>
                    </a:p>
                    <a:p>
                      <a:pPr marL="228600" indent="-228600">
                        <a:buAutoNum type="arabicPeriod"/>
                      </a:pPr>
                      <a:r>
                        <a:rPr lang="en-GB" sz="1100" dirty="0">
                          <a:solidFill>
                            <a:srgbClr val="990000"/>
                          </a:solidFill>
                          <a:highlight>
                            <a:srgbClr val="FFFF00"/>
                          </a:highlight>
                          <a:latin typeface="Georgia" panose="02040502050405020303" pitchFamily="18" charset="0"/>
                        </a:rPr>
                        <a:t>Improve mental maths fluency, particularly in LKS2 through daily focused multiplication mental and oral input.</a:t>
                      </a:r>
                    </a:p>
                    <a:p>
                      <a:pPr marL="228600" indent="-228600">
                        <a:buAutoNum type="arabicPeriod"/>
                      </a:pPr>
                      <a:r>
                        <a:rPr lang="en-GB" sz="1100" dirty="0">
                          <a:solidFill>
                            <a:srgbClr val="990000"/>
                          </a:solidFill>
                          <a:highlight>
                            <a:srgbClr val="FFFF00"/>
                          </a:highlight>
                          <a:latin typeface="Georgia" panose="02040502050405020303" pitchFamily="18" charset="0"/>
                        </a:rPr>
                        <a:t>Pupils targeted for specific intervention, clubs to develop skill – e.g. handwriting peer-peer support pupil led club  – monitor impact at pupil progress meetings</a:t>
                      </a:r>
                    </a:p>
                    <a:p>
                      <a:pPr marL="228600" indent="-228600">
                        <a:buAutoNum type="arabicPeriod"/>
                      </a:pPr>
                      <a:r>
                        <a:rPr lang="en-GB" sz="1100" dirty="0">
                          <a:solidFill>
                            <a:srgbClr val="990000"/>
                          </a:solidFill>
                          <a:highlight>
                            <a:srgbClr val="FFFF00"/>
                          </a:highlight>
                          <a:latin typeface="Georgia" panose="02040502050405020303" pitchFamily="18" charset="0"/>
                        </a:rPr>
                        <a:t>Pupils taking end of KS assessments are enabled to meet targets through focused intervention – e.g. Y6 master-classes, Parent meetings etc.</a:t>
                      </a:r>
                    </a:p>
                    <a:p>
                      <a:pPr marL="228600" indent="-228600">
                        <a:buAutoNum type="arabicPeriod"/>
                      </a:pPr>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MS</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SD</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HD</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SD/SM/DE</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txBody>
                  <a:tcPr/>
                </a:tc>
                <a:tc>
                  <a:txBody>
                    <a:bodyPr/>
                    <a:lstStyle/>
                    <a:p>
                      <a:pPr marL="228600" indent="-228600">
                        <a:buAutoNum type="arabicParenR"/>
                      </a:pPr>
                      <a:r>
                        <a:rPr lang="en-GB" sz="900" dirty="0">
                          <a:solidFill>
                            <a:srgbClr val="990000"/>
                          </a:solidFill>
                          <a:latin typeface="Georgia" panose="02040502050405020303" pitchFamily="18" charset="0"/>
                        </a:rPr>
                        <a:t>End</a:t>
                      </a:r>
                      <a:r>
                        <a:rPr lang="en-GB" sz="900" baseline="0" dirty="0">
                          <a:solidFill>
                            <a:srgbClr val="990000"/>
                          </a:solidFill>
                          <a:latin typeface="Georgia" panose="02040502050405020303" pitchFamily="18" charset="0"/>
                        </a:rPr>
                        <a:t> of September/Early October 2021</a:t>
                      </a:r>
                      <a:endParaRPr lang="en-GB" sz="900" dirty="0">
                        <a:solidFill>
                          <a:srgbClr val="990000"/>
                        </a:solidFill>
                        <a:latin typeface="Georgia" panose="02040502050405020303" pitchFamily="18" charset="0"/>
                      </a:endParaRPr>
                    </a:p>
                    <a:p>
                      <a:pPr marL="228600" indent="-228600">
                        <a:buAutoNum type="arabicParenR"/>
                      </a:pPr>
                      <a:r>
                        <a:rPr lang="en-GB" sz="900" dirty="0">
                          <a:solidFill>
                            <a:srgbClr val="990000"/>
                          </a:solidFill>
                          <a:latin typeface="Georgia" panose="02040502050405020303" pitchFamily="18" charset="0"/>
                        </a:rPr>
                        <a:t> Established</a:t>
                      </a:r>
                      <a:r>
                        <a:rPr lang="en-GB" sz="900" baseline="0" dirty="0">
                          <a:solidFill>
                            <a:srgbClr val="990000"/>
                          </a:solidFill>
                          <a:latin typeface="Georgia" panose="02040502050405020303" pitchFamily="18" charset="0"/>
                        </a:rPr>
                        <a:t> by </a:t>
                      </a:r>
                      <a:r>
                        <a:rPr lang="en-GB" sz="900" dirty="0">
                          <a:solidFill>
                            <a:srgbClr val="990000"/>
                          </a:solidFill>
                          <a:latin typeface="Georgia" panose="02040502050405020303" pitchFamily="18" charset="0"/>
                        </a:rPr>
                        <a:t>October 2021 and continued until July 2022.</a:t>
                      </a:r>
                    </a:p>
                    <a:p>
                      <a:pPr marL="228600" indent="-228600">
                        <a:buAutoNum type="arabicParenR"/>
                      </a:pPr>
                      <a:r>
                        <a:rPr lang="en-GB" sz="900" dirty="0">
                          <a:solidFill>
                            <a:srgbClr val="990000"/>
                          </a:solidFill>
                          <a:latin typeface="Georgia" panose="02040502050405020303" pitchFamily="18" charset="0"/>
                        </a:rPr>
                        <a:t>Established from September</a:t>
                      </a:r>
                      <a:r>
                        <a:rPr lang="en-GB" sz="900" baseline="0" dirty="0">
                          <a:solidFill>
                            <a:srgbClr val="990000"/>
                          </a:solidFill>
                          <a:latin typeface="Georgia" panose="02040502050405020303" pitchFamily="18" charset="0"/>
                        </a:rPr>
                        <a:t> 2021 and continued until July 2022.</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900" dirty="0">
                          <a:solidFill>
                            <a:srgbClr val="990000"/>
                          </a:solidFill>
                          <a:latin typeface="Georgia" panose="02040502050405020303" pitchFamily="18" charset="0"/>
                        </a:rPr>
                        <a:t>Established from September</a:t>
                      </a:r>
                      <a:r>
                        <a:rPr lang="en-GB" sz="900" baseline="0" dirty="0">
                          <a:solidFill>
                            <a:srgbClr val="990000"/>
                          </a:solidFill>
                          <a:latin typeface="Georgia" panose="02040502050405020303" pitchFamily="18" charset="0"/>
                        </a:rPr>
                        <a:t> 2021 and continued until July 2022.</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900" dirty="0">
                          <a:solidFill>
                            <a:srgbClr val="990000"/>
                          </a:solidFill>
                          <a:latin typeface="Georgia" panose="02040502050405020303" pitchFamily="18" charset="0"/>
                        </a:rPr>
                        <a:t>Established from September</a:t>
                      </a:r>
                      <a:r>
                        <a:rPr lang="en-GB" sz="900" baseline="0" dirty="0">
                          <a:solidFill>
                            <a:srgbClr val="990000"/>
                          </a:solidFill>
                          <a:latin typeface="Georgia" panose="02040502050405020303" pitchFamily="18" charset="0"/>
                        </a:rPr>
                        <a:t> 2021 and continued until July 2022.</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900" dirty="0">
                          <a:solidFill>
                            <a:srgbClr val="990000"/>
                          </a:solidFill>
                          <a:latin typeface="Georgia" panose="02040502050405020303" pitchFamily="18" charset="0"/>
                        </a:rPr>
                        <a:t>Established from September</a:t>
                      </a:r>
                      <a:r>
                        <a:rPr lang="en-GB" sz="900" baseline="0" dirty="0">
                          <a:solidFill>
                            <a:srgbClr val="990000"/>
                          </a:solidFill>
                          <a:latin typeface="Georgia" panose="02040502050405020303" pitchFamily="18" charset="0"/>
                        </a:rPr>
                        <a:t> 2021 and continued until July 2022.</a:t>
                      </a:r>
                    </a:p>
                    <a:p>
                      <a:pPr marL="228600" indent="-228600">
                        <a:buAutoNum type="arabicParenR"/>
                      </a:pPr>
                      <a:r>
                        <a:rPr lang="en-GB" sz="900" baseline="0" dirty="0">
                          <a:solidFill>
                            <a:srgbClr val="990000"/>
                          </a:solidFill>
                          <a:latin typeface="Georgia" panose="02040502050405020303" pitchFamily="18" charset="0"/>
                        </a:rPr>
                        <a:t> From December 2021 following staff CPDF linked to Maths Hub project and continued until July 2022.</a:t>
                      </a:r>
                    </a:p>
                    <a:p>
                      <a:pPr marL="228600" indent="-228600">
                        <a:buAutoNum type="arabicParenR"/>
                      </a:pPr>
                      <a:r>
                        <a:rPr lang="en-GB" sz="900" baseline="0" dirty="0">
                          <a:solidFill>
                            <a:srgbClr val="990000"/>
                          </a:solidFill>
                          <a:latin typeface="Georgia" panose="02040502050405020303" pitchFamily="18" charset="0"/>
                        </a:rPr>
                        <a:t> Spring term 2022 and continued until July 2022. </a:t>
                      </a:r>
                    </a:p>
                    <a:p>
                      <a:pPr marL="228600" indent="-228600">
                        <a:buAutoNum type="arabicParenR"/>
                      </a:pPr>
                      <a:r>
                        <a:rPr lang="en-GB" sz="900" dirty="0">
                          <a:solidFill>
                            <a:srgbClr val="990000"/>
                          </a:solidFill>
                          <a:latin typeface="Georgia" panose="02040502050405020303" pitchFamily="18" charset="0"/>
                        </a:rPr>
                        <a:t>Reception, Y2 and Y6 Maths meetings Autumn</a:t>
                      </a:r>
                      <a:r>
                        <a:rPr lang="en-GB" sz="900" baseline="0" dirty="0">
                          <a:solidFill>
                            <a:srgbClr val="990000"/>
                          </a:solidFill>
                          <a:latin typeface="Georgia" panose="02040502050405020303" pitchFamily="18" charset="0"/>
                        </a:rPr>
                        <a:t> term 2021, reading meetings R, Y2 and Y6 spring term 2022. </a:t>
                      </a:r>
                      <a:endParaRPr lang="en-GB" sz="900" dirty="0">
                        <a:solidFill>
                          <a:srgbClr val="990000"/>
                        </a:solidFill>
                        <a:latin typeface="Georgia" panose="02040502050405020303" pitchFamily="18" charset="0"/>
                      </a:endParaRPr>
                    </a:p>
                    <a:p>
                      <a:endParaRPr lang="en-GB" sz="9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All pupils achieve their FFT targets.</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Y2 phonics screening check – </a:t>
                      </a:r>
                      <a:r>
                        <a:rPr lang="en-GB" sz="1100" baseline="0" dirty="0">
                          <a:solidFill>
                            <a:srgbClr val="990000"/>
                          </a:solidFill>
                          <a:latin typeface="Georgia" panose="02040502050405020303" pitchFamily="18" charset="0"/>
                        </a:rPr>
                        <a:t>98% to pass phonics screening check in Y1 (June 2022); 94% to pass phonics screening check in Y2.</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Y4 multiplication check – our target is 95%</a:t>
                      </a:r>
                      <a:r>
                        <a:rPr lang="en-GB" sz="1100" baseline="0" dirty="0">
                          <a:solidFill>
                            <a:srgbClr val="990000"/>
                          </a:solidFill>
                          <a:latin typeface="Georgia" panose="02040502050405020303" pitchFamily="18" charset="0"/>
                        </a:rPr>
                        <a:t> to pass the multiplication check. </a:t>
                      </a:r>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End</a:t>
                      </a:r>
                      <a:r>
                        <a:rPr lang="en-GB" sz="1100" baseline="0" dirty="0">
                          <a:solidFill>
                            <a:srgbClr val="990000"/>
                          </a:solidFill>
                          <a:latin typeface="Georgia" panose="02040502050405020303" pitchFamily="18" charset="0"/>
                        </a:rPr>
                        <a:t> of Year Target for 2021-22 is </a:t>
                      </a:r>
                    </a:p>
                    <a:p>
                      <a:r>
                        <a:rPr lang="en-GB" sz="1100" baseline="0" dirty="0">
                          <a:solidFill>
                            <a:srgbClr val="990000"/>
                          </a:solidFill>
                          <a:latin typeface="Georgia" panose="02040502050405020303" pitchFamily="18" charset="0"/>
                        </a:rPr>
                        <a:t>80% to achieve ELG in EYFS; 98% to pass phonics screening check in Y1; 95% to pass phonics screening check in Y2; 80% to achieve National Standard in Y2 with 27% to achieve combined above NS;  88%+ to achieve NS combined in Y6 with 34% to achieve combined above NS (FFT 20). </a:t>
                      </a:r>
                    </a:p>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3493928159"/>
                  </a:ext>
                </a:extLst>
              </a:tr>
            </a:tbl>
          </a:graphicData>
        </a:graphic>
      </p:graphicFrame>
    </p:spTree>
    <p:extLst>
      <p:ext uri="{BB962C8B-B14F-4D97-AF65-F5344CB8AC3E}">
        <p14:creationId xmlns:p14="http://schemas.microsoft.com/office/powerpoint/2010/main" val="5057696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2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Map&#10;&#10;Description automatically generated">
            <a:extLst>
              <a:ext uri="{FF2B5EF4-FFF2-40B4-BE49-F238E27FC236}">
                <a16:creationId xmlns:a16="http://schemas.microsoft.com/office/drawing/2014/main" id="{4643AFA7-F581-4F81-8551-34FBF265E430}"/>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36" name="Rectangle 2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3300" b="1" dirty="0">
                <a:solidFill>
                  <a:srgbClr val="990000"/>
                </a:solidFill>
                <a:latin typeface="Georgia" panose="02040502050405020303" pitchFamily="18" charset="0"/>
              </a:rPr>
              <a:t>Focus Area 2</a:t>
            </a:r>
          </a:p>
        </p:txBody>
      </p:sp>
      <p:sp>
        <p:nvSpPr>
          <p:cNvPr id="37" name="Rectangle 2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2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3" y="2718054"/>
            <a:ext cx="4182245" cy="3207258"/>
          </a:xfrm>
        </p:spPr>
        <p:txBody>
          <a:bodyPr anchor="t">
            <a:normAutofit/>
          </a:bodyPr>
          <a:lstStyle/>
          <a:p>
            <a:pPr marL="0" indent="0">
              <a:buNone/>
            </a:pPr>
            <a:r>
              <a:rPr lang="en-GB" sz="3000" b="1" dirty="0">
                <a:latin typeface="Georgia" panose="02040502050405020303" pitchFamily="18" charset="0"/>
              </a:rPr>
              <a:t>Subject Leadership</a:t>
            </a:r>
          </a:p>
          <a:p>
            <a:pPr marL="0" indent="0">
              <a:buNone/>
            </a:pPr>
            <a:r>
              <a:rPr lang="en-GB" sz="3000" b="1" dirty="0">
                <a:latin typeface="Georgia" panose="02040502050405020303" pitchFamily="18" charset="0"/>
              </a:rPr>
              <a:t>&amp; Curriculum</a:t>
            </a:r>
          </a:p>
        </p:txBody>
      </p:sp>
    </p:spTree>
    <p:extLst>
      <p:ext uri="{BB962C8B-B14F-4D97-AF65-F5344CB8AC3E}">
        <p14:creationId xmlns:p14="http://schemas.microsoft.com/office/powerpoint/2010/main" val="3784551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2006833866"/>
              </p:ext>
            </p:extLst>
          </p:nvPr>
        </p:nvGraphicFramePr>
        <p:xfrm>
          <a:off x="403082" y="172706"/>
          <a:ext cx="11299371" cy="6522720"/>
        </p:xfrm>
        <a:graphic>
          <a:graphicData uri="http://schemas.openxmlformats.org/drawingml/2006/table">
            <a:tbl>
              <a:tblPr firstRow="1" bandRow="1">
                <a:tableStyleId>{F5AB1C69-6EDB-4FF4-983F-18BD219EF322}</a:tableStyleId>
              </a:tblPr>
              <a:tblGrid>
                <a:gridCol w="2010934">
                  <a:extLst>
                    <a:ext uri="{9D8B030D-6E8A-4147-A177-3AD203B41FA5}">
                      <a16:colId xmlns:a16="http://schemas.microsoft.com/office/drawing/2014/main" val="3176251353"/>
                    </a:ext>
                  </a:extLst>
                </a:gridCol>
                <a:gridCol w="3624756">
                  <a:extLst>
                    <a:ext uri="{9D8B030D-6E8A-4147-A177-3AD203B41FA5}">
                      <a16:colId xmlns:a16="http://schemas.microsoft.com/office/drawing/2014/main" val="3871744346"/>
                    </a:ext>
                  </a:extLst>
                </a:gridCol>
                <a:gridCol w="1146255">
                  <a:extLst>
                    <a:ext uri="{9D8B030D-6E8A-4147-A177-3AD203B41FA5}">
                      <a16:colId xmlns:a16="http://schemas.microsoft.com/office/drawing/2014/main" val="864314734"/>
                    </a:ext>
                  </a:extLst>
                </a:gridCol>
                <a:gridCol w="2258713">
                  <a:extLst>
                    <a:ext uri="{9D8B030D-6E8A-4147-A177-3AD203B41FA5}">
                      <a16:colId xmlns:a16="http://schemas.microsoft.com/office/drawing/2014/main" val="1050739297"/>
                    </a:ext>
                  </a:extLst>
                </a:gridCol>
                <a:gridCol w="2258713">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Subject Leadership &amp; Curriculum</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Subject leaders engage with deep dives to ensure their subject is consistently taught throughout school and that coverage is achieved.</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Subject leaders are allocated specific developmental time to work with SG to focus on targets for their subject area. </a:t>
                      </a:r>
                      <a:r>
                        <a:rPr lang="en-GB" sz="1100" dirty="0">
                          <a:solidFill>
                            <a:srgbClr val="FF0000"/>
                          </a:solidFill>
                          <a:latin typeface="Georgia" panose="02040502050405020303" pitchFamily="18" charset="0"/>
                        </a:rPr>
                        <a:t>Focus changed Jan 2020 – October</a:t>
                      </a:r>
                      <a:r>
                        <a:rPr lang="en-GB" sz="1100" baseline="0" dirty="0">
                          <a:solidFill>
                            <a:srgbClr val="FF0000"/>
                          </a:solidFill>
                          <a:latin typeface="Georgia" panose="02040502050405020303" pitchFamily="18" charset="0"/>
                        </a:rPr>
                        <a:t> 2021 </a:t>
                      </a:r>
                      <a:r>
                        <a:rPr lang="en-GB" sz="1100" dirty="0">
                          <a:solidFill>
                            <a:srgbClr val="FF0000"/>
                          </a:solidFill>
                          <a:latin typeface="Georgia" panose="02040502050405020303" pitchFamily="18" charset="0"/>
                        </a:rPr>
                        <a:t>to lesson observations - SG</a:t>
                      </a:r>
                    </a:p>
                    <a:p>
                      <a:pPr marL="228600" indent="-228600">
                        <a:buAutoNum type="arabicPeriod"/>
                      </a:pPr>
                      <a:r>
                        <a:rPr lang="en-GB" sz="1100" dirty="0">
                          <a:solidFill>
                            <a:srgbClr val="990000"/>
                          </a:solidFill>
                          <a:highlight>
                            <a:srgbClr val="FFFF00"/>
                          </a:highlight>
                          <a:latin typeface="Georgia" panose="02040502050405020303" pitchFamily="18" charset="0"/>
                        </a:rPr>
                        <a:t>INSET Twilights throughout the year focus on triangulation of subject evidence and feedback to staff.</a:t>
                      </a:r>
                    </a:p>
                    <a:p>
                      <a:pPr marL="228600" indent="-228600">
                        <a:buAutoNum type="arabicPeriod"/>
                      </a:pPr>
                      <a:r>
                        <a:rPr lang="en-GB" sz="1100" dirty="0">
                          <a:solidFill>
                            <a:srgbClr val="990000"/>
                          </a:solidFill>
                          <a:highlight>
                            <a:srgbClr val="FFFF00"/>
                          </a:highlight>
                          <a:latin typeface="Georgia" panose="02040502050405020303" pitchFamily="18" charset="0"/>
                        </a:rPr>
                        <a:t>Curriculum evolves to ensure appropriate guidance and CPDF is in place to guarantee a consistency and high quality implementation throughout school.</a:t>
                      </a:r>
                    </a:p>
                  </a:txBody>
                  <a:tcPr/>
                </a:tc>
                <a:tc>
                  <a:txBody>
                    <a:bodyPr/>
                    <a:lstStyle/>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SG</a:t>
                      </a:r>
                    </a:p>
                    <a:p>
                      <a:r>
                        <a:rPr lang="en-GB" sz="1100" dirty="0">
                          <a:solidFill>
                            <a:srgbClr val="990000"/>
                          </a:solidFill>
                          <a:latin typeface="Georgia" panose="02040502050405020303" pitchFamily="18" charset="0"/>
                        </a:rPr>
                        <a:t>Subject leaders</a:t>
                      </a:r>
                    </a:p>
                  </a:txBody>
                  <a:tcPr/>
                </a:tc>
                <a:tc>
                  <a:txBody>
                    <a:bodyPr/>
                    <a:lstStyle/>
                    <a:p>
                      <a:pPr marL="0" indent="0">
                        <a:buNone/>
                      </a:pPr>
                      <a:r>
                        <a:rPr lang="en-GB" sz="1100" dirty="0">
                          <a:solidFill>
                            <a:srgbClr val="990000"/>
                          </a:solidFill>
                          <a:latin typeface="Georgia" panose="02040502050405020303" pitchFamily="18" charset="0"/>
                        </a:rPr>
                        <a:t>1) Established</a:t>
                      </a:r>
                      <a:r>
                        <a:rPr lang="en-GB" sz="1100" baseline="0" dirty="0">
                          <a:solidFill>
                            <a:srgbClr val="990000"/>
                          </a:solidFill>
                          <a:latin typeface="Georgia" panose="02040502050405020303" pitchFamily="18" charset="0"/>
                        </a:rPr>
                        <a:t> by September 2020 </a:t>
                      </a:r>
                      <a:r>
                        <a:rPr lang="en-GB" sz="1100" dirty="0">
                          <a:solidFill>
                            <a:srgbClr val="990000"/>
                          </a:solidFill>
                          <a:latin typeface="Georgia" panose="02040502050405020303" pitchFamily="18" charset="0"/>
                        </a:rPr>
                        <a:t>and continued until July 2022. </a:t>
                      </a:r>
                    </a:p>
                    <a:p>
                      <a:pPr marL="0" indent="0">
                        <a:buNone/>
                      </a:pPr>
                      <a:endParaRPr lang="en-GB" sz="1100" dirty="0">
                        <a:solidFill>
                          <a:srgbClr val="990000"/>
                        </a:solidFill>
                        <a:latin typeface="Georgia" panose="02040502050405020303" pitchFamily="18" charset="0"/>
                      </a:endParaRPr>
                    </a:p>
                    <a:p>
                      <a:pPr marL="0" indent="0">
                        <a:buNone/>
                      </a:pPr>
                      <a:r>
                        <a:rPr lang="en-GB" sz="1100" dirty="0">
                          <a:solidFill>
                            <a:srgbClr val="990000"/>
                          </a:solidFill>
                          <a:latin typeface="Georgia" panose="02040502050405020303" pitchFamily="18" charset="0"/>
                        </a:rPr>
                        <a:t>2) Starting</a:t>
                      </a:r>
                      <a:r>
                        <a:rPr lang="en-GB" sz="1100" baseline="0" dirty="0">
                          <a:solidFill>
                            <a:srgbClr val="990000"/>
                          </a:solidFill>
                          <a:latin typeface="Georgia" panose="02040502050405020303" pitchFamily="18" charset="0"/>
                        </a:rPr>
                        <a:t> from September 2021, the third Wednesday evening of each half term is a </a:t>
                      </a:r>
                      <a:r>
                        <a:rPr lang="en-GB" sz="1100" baseline="0" dirty="0" err="1">
                          <a:solidFill>
                            <a:srgbClr val="990000"/>
                          </a:solidFill>
                          <a:latin typeface="Georgia" panose="02040502050405020303" pitchFamily="18" charset="0"/>
                        </a:rPr>
                        <a:t>Twlight</a:t>
                      </a:r>
                      <a:r>
                        <a:rPr lang="en-GB" sz="1100" baseline="0" dirty="0">
                          <a:solidFill>
                            <a:srgbClr val="990000"/>
                          </a:solidFill>
                          <a:latin typeface="Georgia" panose="02040502050405020303" pitchFamily="18" charset="0"/>
                        </a:rPr>
                        <a:t> session focussed on </a:t>
                      </a:r>
                      <a:r>
                        <a:rPr lang="en-GB" sz="1100" dirty="0">
                          <a:solidFill>
                            <a:srgbClr val="990000"/>
                          </a:solidFill>
                          <a:highlight>
                            <a:srgbClr val="FFFF00"/>
                          </a:highlight>
                          <a:latin typeface="Georgia" panose="02040502050405020303" pitchFamily="18" charset="0"/>
                        </a:rPr>
                        <a:t>triangulation of subject evidence and feedback to staff.</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highlight>
                            <a:srgbClr val="FFFF00"/>
                          </a:highlight>
                          <a:latin typeface="Georgia" panose="02040502050405020303" pitchFamily="18" charset="0"/>
                        </a:rPr>
                        <a:t>3) Curriculum</a:t>
                      </a:r>
                      <a:r>
                        <a:rPr lang="en-GB" sz="1100" baseline="0" dirty="0">
                          <a:solidFill>
                            <a:srgbClr val="990000"/>
                          </a:solidFill>
                          <a:highlight>
                            <a:srgbClr val="FFFF00"/>
                          </a:highlight>
                          <a:latin typeface="Georgia" panose="02040502050405020303" pitchFamily="18" charset="0"/>
                        </a:rPr>
                        <a:t> map revised  and shared </a:t>
                      </a:r>
                      <a:r>
                        <a:rPr lang="en-GB" sz="1100" baseline="0" dirty="0">
                          <a:solidFill>
                            <a:srgbClr val="990000"/>
                          </a:solidFill>
                          <a:latin typeface="Georgia" panose="02040502050405020303" pitchFamily="18" charset="0"/>
                        </a:rPr>
                        <a:t>by September 2021 </a:t>
                      </a:r>
                      <a:r>
                        <a:rPr lang="en-GB" sz="1100" dirty="0">
                          <a:solidFill>
                            <a:srgbClr val="990000"/>
                          </a:solidFill>
                          <a:latin typeface="Georgia" panose="02040502050405020303" pitchFamily="18" charset="0"/>
                        </a:rPr>
                        <a:t>and CPDF delivered</a:t>
                      </a:r>
                      <a:r>
                        <a:rPr lang="en-GB" sz="1100" baseline="0" dirty="0">
                          <a:solidFill>
                            <a:srgbClr val="990000"/>
                          </a:solidFill>
                          <a:latin typeface="Georgia" panose="02040502050405020303" pitchFamily="18" charset="0"/>
                        </a:rPr>
                        <a:t> on September INSET 2021, CPDF </a:t>
                      </a:r>
                      <a:r>
                        <a:rPr lang="en-GB" sz="1100" dirty="0">
                          <a:solidFill>
                            <a:srgbClr val="990000"/>
                          </a:solidFill>
                          <a:latin typeface="Georgia" panose="02040502050405020303" pitchFamily="18" charset="0"/>
                        </a:rPr>
                        <a:t>continued during weekly staff meeting</a:t>
                      </a:r>
                      <a:r>
                        <a:rPr lang="en-GB" sz="1100" baseline="0" dirty="0">
                          <a:solidFill>
                            <a:srgbClr val="990000"/>
                          </a:solidFill>
                          <a:latin typeface="Georgia" panose="02040502050405020303" pitchFamily="18" charset="0"/>
                        </a:rPr>
                        <a:t> ‘workshops’</a:t>
                      </a:r>
                      <a:r>
                        <a:rPr lang="en-GB" sz="1100" dirty="0">
                          <a:solidFill>
                            <a:srgbClr val="990000"/>
                          </a:solidFill>
                          <a:latin typeface="Georgia" panose="02040502050405020303" pitchFamily="18" charset="0"/>
                        </a:rPr>
                        <a:t> until July 2022. </a:t>
                      </a:r>
                    </a:p>
                    <a:p>
                      <a:pPr marL="0" indent="0">
                        <a:buNone/>
                      </a:pPr>
                      <a:endParaRPr lang="en-GB" sz="1100" dirty="0">
                        <a:solidFill>
                          <a:srgbClr val="990000"/>
                        </a:solidFill>
                        <a:highlight>
                          <a:srgbClr val="FFFF00"/>
                        </a:highlight>
                        <a:latin typeface="Georgia" panose="02040502050405020303" pitchFamily="18" charset="0"/>
                      </a:endParaRPr>
                    </a:p>
                    <a:p>
                      <a:pPr marL="0" indent="0">
                        <a:buNone/>
                      </a:pPr>
                      <a:endParaRPr lang="en-GB" sz="1100" dirty="0">
                        <a:solidFill>
                          <a:srgbClr val="990000"/>
                        </a:solidFill>
                        <a:highlight>
                          <a:srgbClr val="FFFF00"/>
                        </a:highlight>
                        <a:latin typeface="Georgia" panose="02040502050405020303" pitchFamily="18" charset="0"/>
                      </a:endParaRP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All subjects show high quality outcomes and consistency of delivery.</a:t>
                      </a:r>
                    </a:p>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3493928159"/>
                  </a:ext>
                </a:extLst>
              </a:tr>
              <a:tr h="775456">
                <a:tc>
                  <a:txBody>
                    <a:bodyPr/>
                    <a:lstStyle/>
                    <a:p>
                      <a:r>
                        <a:rPr lang="en-GB" sz="1100" dirty="0">
                          <a:solidFill>
                            <a:srgbClr val="990000"/>
                          </a:solidFill>
                          <a:latin typeface="Georgia" panose="02040502050405020303" pitchFamily="18" charset="0"/>
                        </a:rPr>
                        <a:t>RSHE is taught to a high standard throughout school.</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Policy is in place, based on CES model, and approved by Diocese &amp; Governing Board.</a:t>
                      </a:r>
                    </a:p>
                    <a:p>
                      <a:pPr marL="228600" indent="-228600">
                        <a:buAutoNum type="arabicPeriod"/>
                      </a:pPr>
                      <a:r>
                        <a:rPr lang="en-GB" sz="1100" dirty="0">
                          <a:solidFill>
                            <a:srgbClr val="990000"/>
                          </a:solidFill>
                          <a:highlight>
                            <a:srgbClr val="00FF00"/>
                          </a:highlight>
                          <a:latin typeface="Georgia" panose="02040502050405020303" pitchFamily="18" charset="0"/>
                        </a:rPr>
                        <a:t>Life to the Full &amp; Speak Truth to Power CPDF is delivered to all teachers.</a:t>
                      </a:r>
                    </a:p>
                    <a:p>
                      <a:pPr marL="228600" indent="-228600">
                        <a:buAutoNum type="arabicPeriod"/>
                      </a:pPr>
                      <a:r>
                        <a:rPr lang="en-GB" sz="1100" dirty="0">
                          <a:solidFill>
                            <a:srgbClr val="990000"/>
                          </a:solidFill>
                          <a:highlight>
                            <a:srgbClr val="00FF00"/>
                          </a:highlight>
                          <a:latin typeface="Georgia" panose="02040502050405020303" pitchFamily="18" charset="0"/>
                        </a:rPr>
                        <a:t>Implementation plan is in place with all year groups involved as relevant.</a:t>
                      </a:r>
                    </a:p>
                    <a:p>
                      <a:pPr marL="228600" indent="-228600">
                        <a:buAutoNum type="arabicPeriod"/>
                      </a:pPr>
                      <a:r>
                        <a:rPr lang="en-GB" sz="1100" dirty="0">
                          <a:solidFill>
                            <a:srgbClr val="990000"/>
                          </a:solidFill>
                          <a:highlight>
                            <a:srgbClr val="FFFF00"/>
                          </a:highlight>
                          <a:latin typeface="Georgia" panose="02040502050405020303" pitchFamily="18" charset="0"/>
                        </a:rPr>
                        <a:t>Appropriate recording is in place to enable subject leader triangulation.</a:t>
                      </a:r>
                    </a:p>
                    <a:p>
                      <a:pPr marL="228600" indent="-228600">
                        <a:buAutoNum type="arabicPeriod"/>
                      </a:pPr>
                      <a:r>
                        <a:rPr lang="en-GB" sz="1100" dirty="0">
                          <a:solidFill>
                            <a:srgbClr val="990000"/>
                          </a:solidFill>
                          <a:highlight>
                            <a:srgbClr val="FFFF00"/>
                          </a:highlight>
                          <a:latin typeface="Georgia" panose="02040502050405020303" pitchFamily="18" charset="0"/>
                        </a:rPr>
                        <a:t>Website is updated with new policy and curriculum materials.</a:t>
                      </a:r>
                    </a:p>
                    <a:p>
                      <a:pPr marL="228600" indent="-228600">
                        <a:buAutoNum type="arabicPeriod"/>
                      </a:pPr>
                      <a:r>
                        <a:rPr lang="en-GB" sz="1100" dirty="0">
                          <a:solidFill>
                            <a:srgbClr val="990000"/>
                          </a:solidFill>
                          <a:highlight>
                            <a:srgbClr val="FFFF00"/>
                          </a:highlight>
                          <a:latin typeface="Georgia" panose="02040502050405020303" pitchFamily="18" charset="0"/>
                        </a:rPr>
                        <a:t>Monitoring ensures CESEW &amp; DFE criteria are met.</a:t>
                      </a:r>
                    </a:p>
                  </a:txBody>
                  <a:tcPr/>
                </a:tc>
                <a:tc>
                  <a:txBody>
                    <a:bodyPr/>
                    <a:lstStyle/>
                    <a:p>
                      <a:r>
                        <a:rPr lang="en-GB" sz="1100" dirty="0">
                          <a:solidFill>
                            <a:srgbClr val="990000"/>
                          </a:solidFill>
                          <a:latin typeface="Georgia" panose="02040502050405020303" pitchFamily="18" charset="0"/>
                        </a:rPr>
                        <a:t>JC</a:t>
                      </a:r>
                    </a:p>
                    <a:p>
                      <a:r>
                        <a:rPr lang="en-GB" sz="1100" dirty="0">
                          <a:solidFill>
                            <a:srgbClr val="990000"/>
                          </a:solidFill>
                          <a:latin typeface="Georgia" panose="02040502050405020303" pitchFamily="18" charset="0"/>
                        </a:rPr>
                        <a:t>BF</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solidFill>
                            <a:srgbClr val="990000"/>
                          </a:solidFill>
                          <a:latin typeface="Georgia" panose="02040502050405020303" pitchFamily="18" charset="0"/>
                        </a:rPr>
                        <a:t>1,</a:t>
                      </a:r>
                      <a:r>
                        <a:rPr lang="en-GB" sz="1000" baseline="0" dirty="0">
                          <a:solidFill>
                            <a:srgbClr val="990000"/>
                          </a:solidFill>
                          <a:latin typeface="Georgia" panose="02040502050405020303" pitchFamily="18" charset="0"/>
                        </a:rPr>
                        <a:t> 2, and 3) </a:t>
                      </a:r>
                      <a:r>
                        <a:rPr lang="en-GB" sz="1000" dirty="0">
                          <a:solidFill>
                            <a:srgbClr val="990000"/>
                          </a:solidFill>
                          <a:latin typeface="Georgia" panose="02040502050405020303" pitchFamily="18" charset="0"/>
                        </a:rPr>
                        <a:t>Established</a:t>
                      </a:r>
                      <a:r>
                        <a:rPr lang="en-GB" sz="1000" baseline="0" dirty="0">
                          <a:solidFill>
                            <a:srgbClr val="990000"/>
                          </a:solidFill>
                          <a:latin typeface="Georgia" panose="02040502050405020303" pitchFamily="18" charset="0"/>
                        </a:rPr>
                        <a:t> by September 2020 </a:t>
                      </a:r>
                      <a:r>
                        <a:rPr lang="en-GB" sz="1000" dirty="0">
                          <a:solidFill>
                            <a:srgbClr val="990000"/>
                          </a:solidFill>
                          <a:latin typeface="Georgia" panose="02040502050405020303" pitchFamily="18" charset="0"/>
                        </a:rPr>
                        <a:t>and continued until July 2022. </a:t>
                      </a:r>
                    </a:p>
                    <a:p>
                      <a:endParaRPr lang="en-GB" sz="1000" baseline="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a:solidFill>
                            <a:srgbClr val="990000"/>
                          </a:solidFill>
                          <a:latin typeface="Georgia" panose="02040502050405020303" pitchFamily="18" charset="0"/>
                        </a:rPr>
                        <a:t>4) </a:t>
                      </a:r>
                      <a:r>
                        <a:rPr lang="en-GB" sz="1000" dirty="0">
                          <a:solidFill>
                            <a:srgbClr val="990000"/>
                          </a:solidFill>
                          <a:latin typeface="Georgia" panose="02040502050405020303" pitchFamily="18" charset="0"/>
                        </a:rPr>
                        <a:t>Established</a:t>
                      </a:r>
                      <a:r>
                        <a:rPr lang="en-GB" sz="1000" baseline="0" dirty="0">
                          <a:solidFill>
                            <a:srgbClr val="990000"/>
                          </a:solidFill>
                          <a:latin typeface="Georgia" panose="02040502050405020303" pitchFamily="18" charset="0"/>
                        </a:rPr>
                        <a:t> by September 2020 </a:t>
                      </a:r>
                      <a:r>
                        <a:rPr lang="en-GB" sz="1000" dirty="0">
                          <a:solidFill>
                            <a:srgbClr val="990000"/>
                          </a:solidFill>
                          <a:latin typeface="Georgia" panose="02040502050405020303" pitchFamily="18" charset="0"/>
                        </a:rPr>
                        <a:t>and monitoring</a:t>
                      </a:r>
                      <a:r>
                        <a:rPr lang="en-GB" sz="1000" baseline="0" dirty="0">
                          <a:solidFill>
                            <a:srgbClr val="990000"/>
                          </a:solidFill>
                          <a:latin typeface="Georgia" panose="02040502050405020303" pitchFamily="18" charset="0"/>
                        </a:rPr>
                        <a:t> is ongoing</a:t>
                      </a:r>
                      <a:r>
                        <a:rPr lang="en-GB" sz="1000" dirty="0">
                          <a:solidFill>
                            <a:srgbClr val="990000"/>
                          </a:solidFill>
                          <a:latin typeface="Georgia" panose="02040502050405020303" pitchFamily="18" charset="0"/>
                        </a:rPr>
                        <a:t> until July 2022. </a:t>
                      </a:r>
                    </a:p>
                    <a:p>
                      <a:endParaRPr lang="en-GB" sz="1000" baseline="0" dirty="0">
                        <a:solidFill>
                          <a:srgbClr val="990000"/>
                        </a:solidFill>
                        <a:latin typeface="Georgia" panose="02040502050405020303" pitchFamily="18" charset="0"/>
                      </a:endParaRPr>
                    </a:p>
                    <a:p>
                      <a:r>
                        <a:rPr lang="en-GB" sz="1000" baseline="0" dirty="0">
                          <a:solidFill>
                            <a:srgbClr val="990000"/>
                          </a:solidFill>
                          <a:latin typeface="Georgia" panose="02040502050405020303" pitchFamily="18" charset="0"/>
                        </a:rPr>
                        <a:t>5) Jan 2022</a:t>
                      </a:r>
                    </a:p>
                    <a:p>
                      <a:endParaRPr lang="en-GB" sz="1000" baseline="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aseline="0" dirty="0">
                          <a:solidFill>
                            <a:srgbClr val="990000"/>
                          </a:solidFill>
                          <a:latin typeface="Georgia" panose="02040502050405020303" pitchFamily="18" charset="0"/>
                        </a:rPr>
                        <a:t>6) </a:t>
                      </a:r>
                      <a:r>
                        <a:rPr lang="en-GB" sz="1000" dirty="0">
                          <a:solidFill>
                            <a:srgbClr val="990000"/>
                          </a:solidFill>
                          <a:latin typeface="Georgia" panose="02040502050405020303" pitchFamily="18" charset="0"/>
                        </a:rPr>
                        <a:t>Criteria are shared and in place</a:t>
                      </a:r>
                      <a:r>
                        <a:rPr lang="en-GB" sz="1000" baseline="0" dirty="0">
                          <a:solidFill>
                            <a:srgbClr val="990000"/>
                          </a:solidFill>
                          <a:latin typeface="Georgia" panose="02040502050405020303" pitchFamily="18" charset="0"/>
                        </a:rPr>
                        <a:t> by September 2020 </a:t>
                      </a:r>
                      <a:r>
                        <a:rPr lang="en-GB" sz="1000" dirty="0">
                          <a:solidFill>
                            <a:srgbClr val="990000"/>
                          </a:solidFill>
                          <a:latin typeface="Georgia" panose="02040502050405020303" pitchFamily="18" charset="0"/>
                        </a:rPr>
                        <a:t>and monitoring</a:t>
                      </a:r>
                      <a:r>
                        <a:rPr lang="en-GB" sz="1000" baseline="0" dirty="0">
                          <a:solidFill>
                            <a:srgbClr val="990000"/>
                          </a:solidFill>
                          <a:latin typeface="Georgia" panose="02040502050405020303" pitchFamily="18" charset="0"/>
                        </a:rPr>
                        <a:t> is ongoing </a:t>
                      </a:r>
                      <a:r>
                        <a:rPr lang="en-GB" sz="1000" dirty="0">
                          <a:solidFill>
                            <a:srgbClr val="990000"/>
                          </a:solidFill>
                          <a:latin typeface="Georgia" panose="02040502050405020303" pitchFamily="18" charset="0"/>
                        </a:rPr>
                        <a:t>until July 2022.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aseline="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RSHE triangulation shows impact on pupil progress.</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931607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EC037-8133-CF58-3173-845BDF63304A}"/>
            </a:ext>
          </a:extLst>
        </p:cNvPr>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8C2D7DC-9640-3E42-3FE2-FD8D2F66104A}"/>
              </a:ext>
            </a:extLst>
          </p:cNvPr>
          <p:cNvGraphicFramePr>
            <a:graphicFrameLocks noGrp="1"/>
          </p:cNvGraphicFramePr>
          <p:nvPr>
            <p:extLst>
              <p:ext uri="{D42A27DB-BD31-4B8C-83A1-F6EECF244321}">
                <p14:modId xmlns:p14="http://schemas.microsoft.com/office/powerpoint/2010/main" val="1505793659"/>
              </p:ext>
            </p:extLst>
          </p:nvPr>
        </p:nvGraphicFramePr>
        <p:xfrm>
          <a:off x="172720" y="99554"/>
          <a:ext cx="11877040" cy="6214352"/>
        </p:xfrm>
        <a:graphic>
          <a:graphicData uri="http://schemas.openxmlformats.org/drawingml/2006/table">
            <a:tbl>
              <a:tblPr firstRow="1" bandRow="1">
                <a:tableStyleId>{F5AB1C69-6EDB-4FF4-983F-18BD219EF322}</a:tableStyleId>
              </a:tblPr>
              <a:tblGrid>
                <a:gridCol w="1991360">
                  <a:extLst>
                    <a:ext uri="{9D8B030D-6E8A-4147-A177-3AD203B41FA5}">
                      <a16:colId xmlns:a16="http://schemas.microsoft.com/office/drawing/2014/main" val="3176251353"/>
                    </a:ext>
                  </a:extLst>
                </a:gridCol>
                <a:gridCol w="3769360">
                  <a:extLst>
                    <a:ext uri="{9D8B030D-6E8A-4147-A177-3AD203B41FA5}">
                      <a16:colId xmlns:a16="http://schemas.microsoft.com/office/drawing/2014/main" val="3871744346"/>
                    </a:ext>
                  </a:extLst>
                </a:gridCol>
                <a:gridCol w="792480">
                  <a:extLst>
                    <a:ext uri="{9D8B030D-6E8A-4147-A177-3AD203B41FA5}">
                      <a16:colId xmlns:a16="http://schemas.microsoft.com/office/drawing/2014/main" val="864314734"/>
                    </a:ext>
                  </a:extLst>
                </a:gridCol>
                <a:gridCol w="5323840">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CLM</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rgbClr val="990000"/>
                          </a:solidFill>
                          <a:latin typeface="Georgia" panose="02040502050405020303" pitchFamily="18" charset="0"/>
                          <a:ea typeface="Symbol" panose="05050102010706020507" pitchFamily="18" charset="2"/>
                          <a:cs typeface="Symbol" panose="05050102010706020507" pitchFamily="18" charset="2"/>
                        </a:rPr>
                        <a:t>AREAS ARISING FROM CSED TO TAKE INTO 2025-6 SIDP</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endParaRPr>
                    </a:p>
                  </a:txBody>
                  <a:tcPr/>
                </a:tc>
                <a:extLst>
                  <a:ext uri="{0D108BD9-81ED-4DB2-BD59-A6C34878D82A}">
                    <a16:rowId xmlns:a16="http://schemas.microsoft.com/office/drawing/2014/main" val="3493928159"/>
                  </a:ext>
                </a:extLst>
              </a:tr>
              <a:tr h="775456">
                <a:tc>
                  <a:txBody>
                    <a:bodyPr/>
                    <a:lstStyle/>
                    <a:p>
                      <a:r>
                        <a:rPr lang="en-GB" sz="1200" dirty="0">
                          <a:solidFill>
                            <a:schemeClr val="tx1"/>
                          </a:solidFill>
                          <a:latin typeface="Georgia" panose="02040502050405020303" pitchFamily="18" charset="0"/>
                        </a:rPr>
                        <a:t>CLM 1.6</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Georgia" panose="02040502050405020303" pitchFamily="18" charset="0"/>
                          <a:ea typeface="+mn-ea"/>
                          <a:cs typeface="+mn-cs"/>
                        </a:rPr>
                        <a:t>Extend the role of Apostles in working with selected Y4 pupils who will take on the role, being encouragers to them; Develop more explicit opportunities for pupils to explore and discern their own vocations, helping them to understand their unique call to serve God and others.</a:t>
                      </a:r>
                      <a:endPar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MJ</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Apostles are prepared to take on the role in Y5, and understand their role of service and sacrifice.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Pupils highly value the school’s chaplaincy provision, willingly taking leadership roles within it. They actively participate in and contribute to opportunities provided by the school</a:t>
                      </a:r>
                    </a:p>
                  </a:txBody>
                  <a:tcPr/>
                </a:tc>
                <a:extLst>
                  <a:ext uri="{0D108BD9-81ED-4DB2-BD59-A6C34878D82A}">
                    <a16:rowId xmlns:a16="http://schemas.microsoft.com/office/drawing/2014/main" val="2003828342"/>
                  </a:ext>
                </a:extLst>
              </a:tr>
              <a:tr h="775456">
                <a:tc>
                  <a:txBody>
                    <a:bodyPr/>
                    <a:lstStyle/>
                    <a:p>
                      <a:r>
                        <a:rPr lang="en-GB" sz="1200" dirty="0">
                          <a:solidFill>
                            <a:schemeClr val="tx1"/>
                          </a:solidFill>
                          <a:latin typeface="Georgia" panose="02040502050405020303" pitchFamily="18" charset="0"/>
                        </a:rPr>
                        <a:t>CLM2.8</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Provide further ways to support the spiritual and vocational discernment of both pupils and staff, building on the strong chaplaincy provision.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CD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Pupils keen to participate fully in ministry roles and take an active role in vocational discernment.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The chaplaincy provision is a central and celebrated aspect of the life and mission of the school. It witnesses to the school’s commitment to the flourishing of every member of the school community, to the education of the whole person and to helping each discern their own unique vocation. As a consequence, the school has a dynamic and well-planned chaplaincy programme that provides extensive, creative and high-quality opportunities for the spiritual and moral development of pupils and staff.</a:t>
                      </a:r>
                    </a:p>
                  </a:txBody>
                  <a:tcPr/>
                </a:tc>
                <a:extLst>
                  <a:ext uri="{0D108BD9-81ED-4DB2-BD59-A6C34878D82A}">
                    <a16:rowId xmlns:a16="http://schemas.microsoft.com/office/drawing/2014/main" val="2185643182"/>
                  </a:ext>
                </a:extLst>
              </a:tr>
              <a:tr h="775456">
                <a:tc>
                  <a:txBody>
                    <a:bodyPr/>
                    <a:lstStyle/>
                    <a:p>
                      <a:r>
                        <a:rPr lang="en-GB" sz="1200" dirty="0">
                          <a:solidFill>
                            <a:schemeClr val="tx1"/>
                          </a:solidFill>
                          <a:latin typeface="Georgia" panose="02040502050405020303" pitchFamily="18" charset="0"/>
                        </a:rPr>
                        <a:t>CLM 3.7</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Georgia" panose="02040502050405020303" pitchFamily="18" charset="0"/>
                          <a:ea typeface="+mn-ea"/>
                          <a:cs typeface="+mn-cs"/>
                        </a:rPr>
                        <a:t>Following the success of Greg Finn’s visit, in the next academic year to celebrate more of those Catholic individuals today who influence society.</a:t>
                      </a:r>
                    </a:p>
                    <a:p>
                      <a:endParaRPr lang="en-GB" sz="1200" dirty="0">
                        <a:solidFill>
                          <a:schemeClr val="tx1"/>
                        </a:solidFill>
                        <a:latin typeface="Georgia" panose="02040502050405020303" pitchFamily="18" charset="0"/>
                      </a:endParaRPr>
                    </a:p>
                  </a:txBody>
                  <a:tcPr/>
                </a:tc>
                <a:tc>
                  <a:txBody>
                    <a:bodyPr/>
                    <a:lstStyle/>
                    <a:p>
                      <a:r>
                        <a:rPr lang="en-GB" sz="1200" dirty="0">
                          <a:solidFill>
                            <a:schemeClr val="tx1"/>
                          </a:solidFill>
                          <a:latin typeface="Georgia" panose="02040502050405020303" pitchFamily="18" charset="0"/>
                        </a:rPr>
                        <a:t>MJ</a:t>
                      </a:r>
                    </a:p>
                  </a:txBody>
                  <a:tcPr/>
                </a:tc>
                <a:tc>
                  <a:txBody>
                    <a:bodyPr/>
                    <a:lstStyle/>
                    <a:p>
                      <a:r>
                        <a:rPr lang="en-GB" sz="1200" dirty="0">
                          <a:solidFill>
                            <a:schemeClr val="tx1"/>
                          </a:solidFill>
                          <a:latin typeface="Georgia" panose="02040502050405020303" pitchFamily="18" charset="0"/>
                        </a:rPr>
                        <a:t>Children see Catholic values lived out by ‘non-religious’ in society who act as influencers to them.</a:t>
                      </a:r>
                    </a:p>
                    <a:p>
                      <a:r>
                        <a:rPr lang="en-GB" sz="1200" i="1" dirty="0">
                          <a:solidFill>
                            <a:schemeClr val="tx1"/>
                          </a:solidFill>
                          <a:latin typeface="Georgia" panose="02040502050405020303" pitchFamily="18" charset="0"/>
                        </a:rPr>
                        <a:t>The whole of the taught curriculum, with religious education at its core, is a coherent and compelling expression of the Catholic understanding of reality. Leaders of different subject areas work together to plan opportunities to make connections between discrete subject areas that support this understanding. Opportunities have been taken, across the full breadth of the curriculum, to make choices that reflect the richness of Catholic contributions to culture.</a:t>
                      </a:r>
                    </a:p>
                  </a:txBody>
                  <a:tcPr/>
                </a:tc>
                <a:extLst>
                  <a:ext uri="{0D108BD9-81ED-4DB2-BD59-A6C34878D82A}">
                    <a16:rowId xmlns:a16="http://schemas.microsoft.com/office/drawing/2014/main" val="1302444742"/>
                  </a:ext>
                </a:extLst>
              </a:tr>
            </a:tbl>
          </a:graphicData>
        </a:graphic>
      </p:graphicFrame>
    </p:spTree>
    <p:extLst>
      <p:ext uri="{BB962C8B-B14F-4D97-AF65-F5344CB8AC3E}">
        <p14:creationId xmlns:p14="http://schemas.microsoft.com/office/powerpoint/2010/main" val="22809337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nvGraphicFramePr>
        <p:xfrm>
          <a:off x="494522" y="346442"/>
          <a:ext cx="11299371" cy="5882640"/>
        </p:xfrm>
        <a:graphic>
          <a:graphicData uri="http://schemas.openxmlformats.org/drawingml/2006/table">
            <a:tbl>
              <a:tblPr firstRow="1" bandRow="1">
                <a:tableStyleId>{F5AB1C69-6EDB-4FF4-983F-18BD219EF322}</a:tableStyleId>
              </a:tblPr>
              <a:tblGrid>
                <a:gridCol w="2264519">
                  <a:extLst>
                    <a:ext uri="{9D8B030D-6E8A-4147-A177-3AD203B41FA5}">
                      <a16:colId xmlns:a16="http://schemas.microsoft.com/office/drawing/2014/main" val="3176251353"/>
                    </a:ext>
                  </a:extLst>
                </a:gridCol>
                <a:gridCol w="3389832">
                  <a:extLst>
                    <a:ext uri="{9D8B030D-6E8A-4147-A177-3AD203B41FA5}">
                      <a16:colId xmlns:a16="http://schemas.microsoft.com/office/drawing/2014/main" val="3871744346"/>
                    </a:ext>
                  </a:extLst>
                </a:gridCol>
                <a:gridCol w="1127594">
                  <a:extLst>
                    <a:ext uri="{9D8B030D-6E8A-4147-A177-3AD203B41FA5}">
                      <a16:colId xmlns:a16="http://schemas.microsoft.com/office/drawing/2014/main" val="864314734"/>
                    </a:ext>
                  </a:extLst>
                </a:gridCol>
                <a:gridCol w="2258713">
                  <a:extLst>
                    <a:ext uri="{9D8B030D-6E8A-4147-A177-3AD203B41FA5}">
                      <a16:colId xmlns:a16="http://schemas.microsoft.com/office/drawing/2014/main" val="1855631720"/>
                    </a:ext>
                  </a:extLst>
                </a:gridCol>
                <a:gridCol w="2258713">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Subject Leadership &amp; Curriculum</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6238">
                <a:tc>
                  <a:txBody>
                    <a:bodyPr/>
                    <a:lstStyle/>
                    <a:p>
                      <a:r>
                        <a:rPr lang="en-GB" sz="1100" dirty="0">
                          <a:solidFill>
                            <a:srgbClr val="990000"/>
                          </a:solidFill>
                          <a:latin typeface="Georgia" panose="02040502050405020303" pitchFamily="18" charset="0"/>
                        </a:rPr>
                        <a:t>Catholic Social Teaching is promoted throughout the curriculum offer (in line with intent statement).</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Staff CPDF and Building the Kingdom involvement promotes children as ‘Gospel Activists’ at all stages, and explores how to achieve this through the Pastoral Cycle (SEE-JUDGE-ACT | UNDERSTAND-DISCERN-RESPOND | HEAD-HEART-HANDS) approach linked to the new RE Curriculum Directory.</a:t>
                      </a:r>
                    </a:p>
                    <a:p>
                      <a:pPr marL="228600" indent="-228600">
                        <a:buAutoNum type="arabicPeriod"/>
                      </a:pPr>
                      <a:r>
                        <a:rPr lang="en-GB" sz="1100" dirty="0">
                          <a:solidFill>
                            <a:srgbClr val="990000"/>
                          </a:solidFill>
                          <a:highlight>
                            <a:srgbClr val="FFFF00"/>
                          </a:highlight>
                          <a:latin typeface="Georgia" panose="02040502050405020303" pitchFamily="18" charset="0"/>
                        </a:rPr>
                        <a:t>Community links promote a living Catholic faith and mission.</a:t>
                      </a:r>
                    </a:p>
                    <a:p>
                      <a:pPr marL="228600" indent="-228600">
                        <a:buAutoNum type="arabicPeriod"/>
                      </a:pPr>
                      <a:r>
                        <a:rPr lang="en-GB" sz="1100" dirty="0">
                          <a:solidFill>
                            <a:srgbClr val="990000"/>
                          </a:solidFill>
                          <a:highlight>
                            <a:srgbClr val="FFFF00"/>
                          </a:highlight>
                          <a:latin typeface="Georgia" panose="02040502050405020303" pitchFamily="18" charset="0"/>
                        </a:rPr>
                        <a:t>Curriculum Progress meetings engage teachers and monitor impact.</a:t>
                      </a:r>
                    </a:p>
                    <a:p>
                      <a:pPr marL="228600" indent="-228600">
                        <a:buAutoNum type="arabicPeriod"/>
                      </a:pPr>
                      <a:r>
                        <a:rPr lang="en-GB" sz="1100" dirty="0">
                          <a:solidFill>
                            <a:srgbClr val="990000"/>
                          </a:solidFill>
                          <a:highlight>
                            <a:srgbClr val="FFFF00"/>
                          </a:highlight>
                          <a:latin typeface="Georgia" panose="02040502050405020303" pitchFamily="18" charset="0"/>
                        </a:rPr>
                        <a:t>Subject leader triangulation is focused on Intent-Implementation-Impact.</a:t>
                      </a:r>
                    </a:p>
                  </a:txBody>
                  <a:tcPr/>
                </a:tc>
                <a:tc>
                  <a:txBody>
                    <a:bodyPr/>
                    <a:lstStyle/>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AE</a:t>
                      </a:r>
                    </a:p>
                    <a:p>
                      <a:r>
                        <a:rPr lang="en-GB" sz="1100" dirty="0">
                          <a:solidFill>
                            <a:srgbClr val="990000"/>
                          </a:solidFill>
                          <a:latin typeface="Georgia" panose="02040502050405020303" pitchFamily="18" charset="0"/>
                        </a:rPr>
                        <a:t>YB</a:t>
                      </a:r>
                    </a:p>
                    <a:p>
                      <a:r>
                        <a:rPr lang="en-GB" sz="1100" dirty="0">
                          <a:solidFill>
                            <a:srgbClr val="990000"/>
                          </a:solidFill>
                          <a:latin typeface="Georgia" panose="02040502050405020303" pitchFamily="18" charset="0"/>
                        </a:rPr>
                        <a:t>All subject leaders</a:t>
                      </a: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en-GB" sz="1100" dirty="0">
                          <a:solidFill>
                            <a:srgbClr val="990000"/>
                          </a:solidFill>
                          <a:latin typeface="Georgia" panose="02040502050405020303" pitchFamily="18" charset="0"/>
                        </a:rPr>
                        <a:t>CPDF completed</a:t>
                      </a:r>
                      <a:r>
                        <a:rPr lang="en-GB" sz="1100" baseline="0" dirty="0">
                          <a:solidFill>
                            <a:srgbClr val="990000"/>
                          </a:solidFill>
                          <a:latin typeface="Georgia" panose="02040502050405020303" pitchFamily="18" charset="0"/>
                        </a:rPr>
                        <a:t> by staff  during the academic year 2019-2020 and 2020-2021 and new staff are enrolled to complete the course this academic year (2021-2022).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2,</a:t>
                      </a:r>
                      <a:r>
                        <a:rPr lang="en-GB" sz="1100" baseline="0" dirty="0">
                          <a:solidFill>
                            <a:srgbClr val="990000"/>
                          </a:solidFill>
                          <a:latin typeface="Georgia" panose="02040502050405020303" pitchFamily="18" charset="0"/>
                        </a:rPr>
                        <a:t> 3 and 4) To be in place for October 2021 and monitored throughout the academic year.</a:t>
                      </a:r>
                      <a:endParaRPr lang="en-GB" sz="1100" dirty="0">
                        <a:solidFill>
                          <a:srgbClr val="990000"/>
                        </a:solidFill>
                        <a:latin typeface="Georgia" panose="02040502050405020303" pitchFamily="18"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The school’s values are incorporated at all levels into curriculum delivery.</a:t>
                      </a:r>
                    </a:p>
                  </a:txBody>
                  <a:tcPr/>
                </a:tc>
                <a:extLst>
                  <a:ext uri="{0D108BD9-81ED-4DB2-BD59-A6C34878D82A}">
                    <a16:rowId xmlns:a16="http://schemas.microsoft.com/office/drawing/2014/main" val="4126392510"/>
                  </a:ext>
                </a:extLst>
              </a:tr>
              <a:tr h="775456">
                <a:tc>
                  <a:txBody>
                    <a:bodyPr/>
                    <a:lstStyle/>
                    <a:p>
                      <a:r>
                        <a:rPr lang="en-GB" sz="1100" dirty="0">
                          <a:solidFill>
                            <a:srgbClr val="990000"/>
                          </a:solidFill>
                          <a:latin typeface="Georgia" panose="02040502050405020303" pitchFamily="18" charset="0"/>
                        </a:rPr>
                        <a:t>Action Plans for each subject / aspect are in place and lead to school improvement.</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Subject / aspect action plans are continually reviewed and evaluated.</a:t>
                      </a:r>
                    </a:p>
                    <a:p>
                      <a:pPr marL="228600" indent="-228600">
                        <a:buAutoNum type="arabicPeriod"/>
                      </a:pPr>
                      <a:r>
                        <a:rPr lang="en-GB" sz="1100" dirty="0">
                          <a:solidFill>
                            <a:srgbClr val="990000"/>
                          </a:solidFill>
                          <a:highlight>
                            <a:srgbClr val="FFFF00"/>
                          </a:highlight>
                          <a:latin typeface="Georgia" panose="02040502050405020303" pitchFamily="18" charset="0"/>
                        </a:rPr>
                        <a:t>Termly reports to Governing Board focus on progress and key areas for next step development.</a:t>
                      </a:r>
                    </a:p>
                    <a:p>
                      <a:pPr marL="228600" indent="-228600">
                        <a:buAutoNum type="arabicPeriod"/>
                      </a:pPr>
                      <a:r>
                        <a:rPr lang="en-GB" sz="1100" dirty="0">
                          <a:solidFill>
                            <a:srgbClr val="990000"/>
                          </a:solidFill>
                          <a:highlight>
                            <a:srgbClr val="FFFF00"/>
                          </a:highlight>
                          <a:latin typeface="Georgia" panose="02040502050405020303" pitchFamily="18" charset="0"/>
                        </a:rPr>
                        <a:t>Individual action plans are in place where needed, and developmental feedback given to teachers and improvement monitored appropriately.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FFFF00"/>
                          </a:highlight>
                          <a:latin typeface="Georgia" panose="02040502050405020303" pitchFamily="18" charset="0"/>
                        </a:rPr>
                        <a:t>Subject / aspect association membership &amp; CPDF, and associated kite-marks focus subject leaders and all educators on best and next practice.</a:t>
                      </a:r>
                    </a:p>
                    <a:p>
                      <a:pPr marL="228600" indent="-228600">
                        <a:buAutoNum type="arabicPeriod"/>
                      </a:pPr>
                      <a:r>
                        <a:rPr lang="en-GB" sz="1100" dirty="0">
                          <a:solidFill>
                            <a:srgbClr val="990000"/>
                          </a:solidFill>
                          <a:highlight>
                            <a:srgbClr val="FFFF00"/>
                          </a:highlight>
                          <a:latin typeface="Georgia" panose="02040502050405020303" pitchFamily="18" charset="0"/>
                        </a:rPr>
                        <a:t>Appraisal is linked to achievement and impact of subject / aspect leadership.</a:t>
                      </a:r>
                    </a:p>
                  </a:txBody>
                  <a:tcPr/>
                </a:tc>
                <a:tc>
                  <a:txBody>
                    <a:bodyPr/>
                    <a:lstStyle/>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HD</a:t>
                      </a:r>
                    </a:p>
                    <a:p>
                      <a:r>
                        <a:rPr lang="en-GB" sz="1100" dirty="0">
                          <a:solidFill>
                            <a:srgbClr val="990000"/>
                          </a:solidFill>
                          <a:latin typeface="Georgia" panose="02040502050405020303" pitchFamily="18" charset="0"/>
                        </a:rPr>
                        <a:t>All subject leaders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Action plans are reviewed at each Twilight</a:t>
                      </a:r>
                      <a:r>
                        <a:rPr lang="en-GB" sz="1100" baseline="0" dirty="0">
                          <a:solidFill>
                            <a:srgbClr val="990000"/>
                          </a:solidFill>
                          <a:latin typeface="Georgia" panose="02040502050405020303" pitchFamily="18" charset="0"/>
                        </a:rPr>
                        <a:t> meeting (3</a:t>
                      </a:r>
                      <a:r>
                        <a:rPr lang="en-GB" sz="1100" baseline="30000" dirty="0">
                          <a:solidFill>
                            <a:srgbClr val="990000"/>
                          </a:solidFill>
                          <a:latin typeface="Georgia" panose="02040502050405020303" pitchFamily="18" charset="0"/>
                        </a:rPr>
                        <a:t>rd</a:t>
                      </a:r>
                      <a:r>
                        <a:rPr lang="en-GB" sz="1100" baseline="0" dirty="0">
                          <a:solidFill>
                            <a:srgbClr val="990000"/>
                          </a:solidFill>
                          <a:latin typeface="Georgia" panose="02040502050405020303" pitchFamily="18" charset="0"/>
                        </a:rPr>
                        <a:t> Wednesday of each half term). Action plans </a:t>
                      </a:r>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Established</a:t>
                      </a:r>
                      <a:r>
                        <a:rPr lang="en-GB" sz="1100" baseline="0" dirty="0">
                          <a:solidFill>
                            <a:srgbClr val="990000"/>
                          </a:solidFill>
                          <a:latin typeface="Georgia" panose="02040502050405020303" pitchFamily="18" charset="0"/>
                        </a:rPr>
                        <a:t> by September 2020 </a:t>
                      </a:r>
                      <a:r>
                        <a:rPr lang="en-GB" sz="1100" dirty="0">
                          <a:solidFill>
                            <a:srgbClr val="990000"/>
                          </a:solidFill>
                          <a:latin typeface="Georgia" panose="02040502050405020303" pitchFamily="18" charset="0"/>
                        </a:rPr>
                        <a:t>and reviewed half termly until July 2022. </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Subject delivery promotes engagement, progress and coverage in all year groups, with timely intervention where necessary.</a:t>
                      </a:r>
                    </a:p>
                  </a:txBody>
                  <a:tcPr/>
                </a:tc>
                <a:extLst>
                  <a:ext uri="{0D108BD9-81ED-4DB2-BD59-A6C34878D82A}">
                    <a16:rowId xmlns:a16="http://schemas.microsoft.com/office/drawing/2014/main" val="4050799888"/>
                  </a:ext>
                </a:extLst>
              </a:tr>
            </a:tbl>
          </a:graphicData>
        </a:graphic>
      </p:graphicFrame>
    </p:spTree>
    <p:extLst>
      <p:ext uri="{BB962C8B-B14F-4D97-AF65-F5344CB8AC3E}">
        <p14:creationId xmlns:p14="http://schemas.microsoft.com/office/powerpoint/2010/main" val="9037749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nvGraphicFramePr>
        <p:xfrm>
          <a:off x="494522" y="346442"/>
          <a:ext cx="11299371" cy="2270760"/>
        </p:xfrm>
        <a:graphic>
          <a:graphicData uri="http://schemas.openxmlformats.org/drawingml/2006/table">
            <a:tbl>
              <a:tblPr firstRow="1" bandRow="1">
                <a:tableStyleId>{F5AB1C69-6EDB-4FF4-983F-18BD219EF322}</a:tableStyleId>
              </a:tblPr>
              <a:tblGrid>
                <a:gridCol w="2264519">
                  <a:extLst>
                    <a:ext uri="{9D8B030D-6E8A-4147-A177-3AD203B41FA5}">
                      <a16:colId xmlns:a16="http://schemas.microsoft.com/office/drawing/2014/main" val="3176251353"/>
                    </a:ext>
                  </a:extLst>
                </a:gridCol>
                <a:gridCol w="3361841">
                  <a:extLst>
                    <a:ext uri="{9D8B030D-6E8A-4147-A177-3AD203B41FA5}">
                      <a16:colId xmlns:a16="http://schemas.microsoft.com/office/drawing/2014/main" val="3871744346"/>
                    </a:ext>
                  </a:extLst>
                </a:gridCol>
                <a:gridCol w="1155585">
                  <a:extLst>
                    <a:ext uri="{9D8B030D-6E8A-4147-A177-3AD203B41FA5}">
                      <a16:colId xmlns:a16="http://schemas.microsoft.com/office/drawing/2014/main" val="864314734"/>
                    </a:ext>
                  </a:extLst>
                </a:gridCol>
                <a:gridCol w="2258713">
                  <a:extLst>
                    <a:ext uri="{9D8B030D-6E8A-4147-A177-3AD203B41FA5}">
                      <a16:colId xmlns:a16="http://schemas.microsoft.com/office/drawing/2014/main" val="2342766723"/>
                    </a:ext>
                  </a:extLst>
                </a:gridCol>
                <a:gridCol w="2258713">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Subject Leadership &amp; Curriculum</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EYFS is of a high quality to ensure building blocks in place for KS1 and 2.</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New EYFS lead has a clear action plan in place and works with the new EYFS team to ensure high quality teaching and learning at all times.</a:t>
                      </a:r>
                    </a:p>
                    <a:p>
                      <a:pPr marL="228600" indent="-228600">
                        <a:buAutoNum type="arabicPeriod"/>
                      </a:pPr>
                      <a:r>
                        <a:rPr lang="en-GB" sz="1100" dirty="0">
                          <a:solidFill>
                            <a:srgbClr val="990000"/>
                          </a:solidFill>
                          <a:highlight>
                            <a:srgbClr val="FFFF00"/>
                          </a:highlight>
                          <a:latin typeface="Georgia" panose="02040502050405020303" pitchFamily="18" charset="0"/>
                        </a:rPr>
                        <a:t>Focus on outdoor learning – through appropriate CPDF including forest school training.</a:t>
                      </a:r>
                    </a:p>
                    <a:p>
                      <a:pPr marL="228600" indent="-228600">
                        <a:buAutoNum type="arabicPeriod"/>
                      </a:pPr>
                      <a:r>
                        <a:rPr lang="en-GB" sz="1100" dirty="0">
                          <a:solidFill>
                            <a:srgbClr val="990000"/>
                          </a:solidFill>
                          <a:highlight>
                            <a:srgbClr val="00FF00"/>
                          </a:highlight>
                          <a:latin typeface="Georgia" panose="02040502050405020303" pitchFamily="18" charset="0"/>
                        </a:rPr>
                        <a:t>New gov.uk EYFS requirements are in place.</a:t>
                      </a:r>
                    </a:p>
                  </a:txBody>
                  <a:tcPr/>
                </a:tc>
                <a:tc>
                  <a:txBody>
                    <a:bodyPr/>
                    <a:lstStyle/>
                    <a:p>
                      <a:r>
                        <a:rPr lang="en-GB" sz="1100" dirty="0">
                          <a:solidFill>
                            <a:srgbClr val="990000"/>
                          </a:solidFill>
                          <a:latin typeface="Georgia" panose="02040502050405020303" pitchFamily="18" charset="0"/>
                        </a:rPr>
                        <a:t>CTW</a:t>
                      </a:r>
                    </a:p>
                    <a:p>
                      <a:r>
                        <a:rPr lang="en-GB" sz="1100" dirty="0">
                          <a:solidFill>
                            <a:srgbClr val="990000"/>
                          </a:solidFill>
                          <a:latin typeface="Georgia" panose="02040502050405020303" pitchFamily="18" charset="0"/>
                        </a:rPr>
                        <a:t>RR</a:t>
                      </a:r>
                    </a:p>
                    <a:p>
                      <a:r>
                        <a:rPr lang="en-GB" sz="1100" dirty="0">
                          <a:solidFill>
                            <a:srgbClr val="990000"/>
                          </a:solidFill>
                          <a:latin typeface="Georgia" panose="02040502050405020303" pitchFamily="18" charset="0"/>
                        </a:rPr>
                        <a:t>SG</a:t>
                      </a:r>
                    </a:p>
                  </a:txBody>
                  <a:tcPr/>
                </a:tc>
                <a:tc>
                  <a:txBody>
                    <a:bodyPr/>
                    <a:lstStyle/>
                    <a:p>
                      <a:pPr marL="0" indent="0">
                        <a:buNone/>
                      </a:pPr>
                      <a:r>
                        <a:rPr lang="en-GB" sz="1100" dirty="0">
                          <a:solidFill>
                            <a:srgbClr val="990000"/>
                          </a:solidFill>
                          <a:latin typeface="Georgia" panose="02040502050405020303" pitchFamily="18" charset="0"/>
                        </a:rPr>
                        <a:t>Established</a:t>
                      </a:r>
                      <a:r>
                        <a:rPr lang="en-GB" sz="1100" baseline="0" dirty="0">
                          <a:solidFill>
                            <a:srgbClr val="990000"/>
                          </a:solidFill>
                          <a:latin typeface="Georgia" panose="02040502050405020303" pitchFamily="18" charset="0"/>
                        </a:rPr>
                        <a:t> by September 2020 </a:t>
                      </a:r>
                      <a:r>
                        <a:rPr lang="en-GB" sz="1100" dirty="0">
                          <a:solidFill>
                            <a:srgbClr val="990000"/>
                          </a:solidFill>
                          <a:latin typeface="Georgia" panose="02040502050405020303" pitchFamily="18" charset="0"/>
                        </a:rPr>
                        <a:t>and continued until July 2022.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Portfolio is</a:t>
                      </a:r>
                      <a:r>
                        <a:rPr lang="en-GB" sz="1100" baseline="0" dirty="0">
                          <a:solidFill>
                            <a:srgbClr val="990000"/>
                          </a:solidFill>
                          <a:latin typeface="Georgia" panose="02040502050405020303" pitchFamily="18" charset="0"/>
                        </a:rPr>
                        <a:t> due to be handed in in April 2022 (Forrest School)</a:t>
                      </a:r>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Children are progressing well in EYFS</a:t>
                      </a:r>
                      <a:r>
                        <a:rPr lang="en-GB" sz="1100" baseline="0" dirty="0">
                          <a:solidFill>
                            <a:srgbClr val="990000"/>
                          </a:solidFill>
                          <a:latin typeface="Georgia" panose="02040502050405020303" pitchFamily="18" charset="0"/>
                        </a:rPr>
                        <a:t> and meet their end of year target (80% to meet ELG).</a:t>
                      </a:r>
                    </a:p>
                  </a:txBody>
                  <a:tcPr/>
                </a:tc>
                <a:extLst>
                  <a:ext uri="{0D108BD9-81ED-4DB2-BD59-A6C34878D82A}">
                    <a16:rowId xmlns:a16="http://schemas.microsoft.com/office/drawing/2014/main" val="4077017829"/>
                  </a:ext>
                </a:extLst>
              </a:tr>
            </a:tbl>
          </a:graphicData>
        </a:graphic>
      </p:graphicFrame>
    </p:spTree>
    <p:extLst>
      <p:ext uri="{BB962C8B-B14F-4D97-AF65-F5344CB8AC3E}">
        <p14:creationId xmlns:p14="http://schemas.microsoft.com/office/powerpoint/2010/main" val="29229926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2072368733"/>
              </p:ext>
            </p:extLst>
          </p:nvPr>
        </p:nvGraphicFramePr>
        <p:xfrm>
          <a:off x="473373" y="154435"/>
          <a:ext cx="11245252" cy="6263122"/>
        </p:xfrm>
        <a:graphic>
          <a:graphicData uri="http://schemas.openxmlformats.org/drawingml/2006/table">
            <a:tbl>
              <a:tblPr firstRow="1" bandRow="1">
                <a:tableStyleId>{F5AB1C69-6EDB-4FF4-983F-18BD219EF322}</a:tableStyleId>
              </a:tblPr>
              <a:tblGrid>
                <a:gridCol w="2219084">
                  <a:extLst>
                    <a:ext uri="{9D8B030D-6E8A-4147-A177-3AD203B41FA5}">
                      <a16:colId xmlns:a16="http://schemas.microsoft.com/office/drawing/2014/main" val="3176251353"/>
                    </a:ext>
                  </a:extLst>
                </a:gridCol>
                <a:gridCol w="3419094">
                  <a:extLst>
                    <a:ext uri="{9D8B030D-6E8A-4147-A177-3AD203B41FA5}">
                      <a16:colId xmlns:a16="http://schemas.microsoft.com/office/drawing/2014/main" val="3871744346"/>
                    </a:ext>
                  </a:extLst>
                </a:gridCol>
                <a:gridCol w="1093990">
                  <a:extLst>
                    <a:ext uri="{9D8B030D-6E8A-4147-A177-3AD203B41FA5}">
                      <a16:colId xmlns:a16="http://schemas.microsoft.com/office/drawing/2014/main" val="864314734"/>
                    </a:ext>
                  </a:extLst>
                </a:gridCol>
                <a:gridCol w="2256542">
                  <a:extLst>
                    <a:ext uri="{9D8B030D-6E8A-4147-A177-3AD203B41FA5}">
                      <a16:colId xmlns:a16="http://schemas.microsoft.com/office/drawing/2014/main" val="3664923058"/>
                    </a:ext>
                  </a:extLst>
                </a:gridCol>
                <a:gridCol w="2256542">
                  <a:extLst>
                    <a:ext uri="{9D8B030D-6E8A-4147-A177-3AD203B41FA5}">
                      <a16:colId xmlns:a16="http://schemas.microsoft.com/office/drawing/2014/main" val="670264214"/>
                    </a:ext>
                  </a:extLst>
                </a:gridCol>
              </a:tblGrid>
              <a:tr h="934220">
                <a:tc>
                  <a:txBody>
                    <a:bodyPr/>
                    <a:lstStyle/>
                    <a:p>
                      <a:r>
                        <a:rPr lang="en-GB" sz="2000" dirty="0">
                          <a:latin typeface="Georgia" panose="02040502050405020303" pitchFamily="18" charset="0"/>
                        </a:rPr>
                        <a:t>Subject Leadership &amp; Curriculum</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5257282">
                <a:tc>
                  <a:txBody>
                    <a:bodyPr/>
                    <a:lstStyle/>
                    <a:p>
                      <a:r>
                        <a:rPr lang="en-GB" sz="1100" dirty="0">
                          <a:solidFill>
                            <a:srgbClr val="990000"/>
                          </a:solidFill>
                          <a:latin typeface="Georgia" panose="02040502050405020303" pitchFamily="18" charset="0"/>
                        </a:rPr>
                        <a:t>Children have access to a well-developed curriculum that enables them to know &amp; remember more.</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Subject leadership teams strengthened by staff new to the school.</a:t>
                      </a:r>
                    </a:p>
                    <a:p>
                      <a:pPr marL="228600" indent="-228600">
                        <a:buAutoNum type="arabicPeriod"/>
                      </a:pPr>
                      <a:r>
                        <a:rPr lang="en-GB" sz="1100" dirty="0">
                          <a:solidFill>
                            <a:srgbClr val="990000"/>
                          </a:solidFill>
                          <a:highlight>
                            <a:srgbClr val="FFFF00"/>
                          </a:highlight>
                          <a:latin typeface="Georgia" panose="02040502050405020303" pitchFamily="18" charset="0"/>
                        </a:rPr>
                        <a:t>Subjects undergo annual review and CMAP update in line with most recent subject association research and advice. </a:t>
                      </a:r>
                    </a:p>
                    <a:p>
                      <a:pPr marL="228600" indent="-228600">
                        <a:buAutoNum type="arabicPeriod"/>
                      </a:pPr>
                      <a:r>
                        <a:rPr lang="en-GB" sz="1100" dirty="0">
                          <a:solidFill>
                            <a:srgbClr val="990000"/>
                          </a:solidFill>
                          <a:highlight>
                            <a:srgbClr val="00FF00"/>
                          </a:highlight>
                          <a:latin typeface="Georgia" panose="02040502050405020303" pitchFamily="18" charset="0"/>
                        </a:rPr>
                        <a:t>Phonics strategy review – replacement scheme for letters and sounds is decided upon and in place.</a:t>
                      </a:r>
                    </a:p>
                    <a:p>
                      <a:pPr marL="228600" indent="-228600">
                        <a:buAutoNum type="arabicPeriod"/>
                      </a:pPr>
                      <a:r>
                        <a:rPr lang="en-GB" sz="1100" dirty="0">
                          <a:solidFill>
                            <a:srgbClr val="990000"/>
                          </a:solidFill>
                          <a:highlight>
                            <a:srgbClr val="FFFF00"/>
                          </a:highlight>
                          <a:latin typeface="Georgia" panose="02040502050405020303" pitchFamily="18" charset="0"/>
                        </a:rPr>
                        <a:t>Triangulation ensures that a consistency of approach is achieved through focused feedback and support.</a:t>
                      </a:r>
                    </a:p>
                    <a:p>
                      <a:pPr marL="228600" indent="-228600">
                        <a:buAutoNum type="arabicPeriod"/>
                      </a:pPr>
                      <a:r>
                        <a:rPr lang="en-GB" sz="1100" dirty="0">
                          <a:solidFill>
                            <a:srgbClr val="990000"/>
                          </a:solidFill>
                          <a:highlight>
                            <a:srgbClr val="FFFF00"/>
                          </a:highlight>
                          <a:latin typeface="Georgia" panose="02040502050405020303" pitchFamily="18" charset="0"/>
                        </a:rPr>
                        <a:t>Quality assurance – internal and external reviews measure progress.</a:t>
                      </a:r>
                    </a:p>
                    <a:p>
                      <a:pPr marL="228600" indent="-228600">
                        <a:buAutoNum type="arabicPeriod"/>
                      </a:pPr>
                      <a:r>
                        <a:rPr lang="en-GB" sz="1100" dirty="0">
                          <a:solidFill>
                            <a:srgbClr val="990000"/>
                          </a:solidFill>
                          <a:highlight>
                            <a:srgbClr val="FFFF00"/>
                          </a:highlight>
                          <a:latin typeface="Georgia" panose="02040502050405020303" pitchFamily="18" charset="0"/>
                        </a:rPr>
                        <a:t>Pupil progress meetings are linked to pupil achievement of targets in all subject areas.</a:t>
                      </a:r>
                    </a:p>
                    <a:p>
                      <a:pPr marL="228600" indent="-228600">
                        <a:buAutoNum type="arabicPeriod"/>
                      </a:pPr>
                      <a:r>
                        <a:rPr lang="en-GB" sz="1100" dirty="0">
                          <a:solidFill>
                            <a:srgbClr val="990000"/>
                          </a:solidFill>
                          <a:highlight>
                            <a:srgbClr val="FFFF00"/>
                          </a:highlight>
                          <a:latin typeface="Georgia" panose="02040502050405020303" pitchFamily="18" charset="0"/>
                        </a:rPr>
                        <a:t>Bespoke CPD is in place where required in all subjects and linked to CMAP developments.</a:t>
                      </a:r>
                    </a:p>
                    <a:p>
                      <a:pPr marL="228600" indent="-228600">
                        <a:buAutoNum type="arabicPeriod"/>
                      </a:pPr>
                      <a:r>
                        <a:rPr lang="en-GB" sz="1100" dirty="0">
                          <a:solidFill>
                            <a:srgbClr val="990000"/>
                          </a:solidFill>
                          <a:highlight>
                            <a:srgbClr val="FFFF00"/>
                          </a:highlight>
                          <a:latin typeface="Georgia" panose="02040502050405020303" pitchFamily="18" charset="0"/>
                        </a:rPr>
                        <a:t>Work towards subject kitemarks ensures ambition is evidenced across the curriculum.</a:t>
                      </a:r>
                    </a:p>
                    <a:p>
                      <a:pPr marL="228600" indent="-228600">
                        <a:buAutoNum type="arabicPeriod"/>
                      </a:pPr>
                      <a:r>
                        <a:rPr lang="en-GB" sz="1100" dirty="0">
                          <a:solidFill>
                            <a:srgbClr val="990000"/>
                          </a:solidFill>
                          <a:highlight>
                            <a:srgbClr val="FFFF00"/>
                          </a:highlight>
                          <a:latin typeface="Georgia" panose="02040502050405020303" pitchFamily="18" charset="0"/>
                        </a:rPr>
                        <a:t>STEAM is further developed through Y5 Goblin project and wider KS2 use of 3D printer &amp; NAO robot. </a:t>
                      </a:r>
                    </a:p>
                    <a:p>
                      <a:pPr marL="228600" indent="-228600">
                        <a:buAutoNum type="arabicPeriod"/>
                      </a:pPr>
                      <a:r>
                        <a:rPr lang="en-GB" sz="1100" dirty="0">
                          <a:solidFill>
                            <a:srgbClr val="990000"/>
                          </a:solidFill>
                          <a:highlight>
                            <a:srgbClr val="FFFF00"/>
                          </a:highlight>
                          <a:latin typeface="Georgia" panose="02040502050405020303" pitchFamily="18" charset="0"/>
                        </a:rPr>
                        <a:t>Outdoor provision reinforces whole school curriculum offer and develops communication amongst key pupil groups identified  and impact evaluated at PP meetings.</a:t>
                      </a:r>
                    </a:p>
                    <a:p>
                      <a:pPr marL="228600" indent="-228600">
                        <a:buAutoNum type="arabicPeriod"/>
                      </a:pPr>
                      <a:r>
                        <a:rPr lang="en-GB" sz="1100" dirty="0">
                          <a:solidFill>
                            <a:srgbClr val="990000"/>
                          </a:solidFill>
                          <a:highlight>
                            <a:srgbClr val="FFFF00"/>
                          </a:highlight>
                          <a:latin typeface="Georgia" panose="02040502050405020303" pitchFamily="18" charset="0"/>
                        </a:rPr>
                        <a:t>Staff meetings focus on work-groups to improve pupil progress. </a:t>
                      </a:r>
                    </a:p>
                  </a:txBody>
                  <a:tcPr/>
                </a:tc>
                <a:tc>
                  <a:txBody>
                    <a:bodyPr/>
                    <a:lstStyle/>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MJ</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MJ/HD</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SG</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BT</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HD</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CG/BT</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MJ/CS/SD</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BT/SM</a:t>
                      </a:r>
                    </a:p>
                  </a:txBody>
                  <a:tcPr/>
                </a:tc>
                <a:tc>
                  <a:txBody>
                    <a:bodyPr/>
                    <a:lstStyle/>
                    <a:p>
                      <a:pPr marL="0" indent="0">
                        <a:buNone/>
                      </a:pPr>
                      <a:r>
                        <a:rPr lang="en-GB" sz="1100" dirty="0">
                          <a:solidFill>
                            <a:srgbClr val="990000"/>
                          </a:solidFill>
                          <a:latin typeface="Georgia" panose="02040502050405020303" pitchFamily="18" charset="0"/>
                        </a:rPr>
                        <a:t>1) Established</a:t>
                      </a:r>
                      <a:r>
                        <a:rPr lang="en-GB" sz="1100" baseline="0" dirty="0">
                          <a:solidFill>
                            <a:srgbClr val="990000"/>
                          </a:solidFill>
                          <a:latin typeface="Georgia" panose="02040502050405020303" pitchFamily="18" charset="0"/>
                        </a:rPr>
                        <a:t> by September 2020 </a:t>
                      </a:r>
                      <a:r>
                        <a:rPr lang="en-GB" sz="1100" dirty="0">
                          <a:solidFill>
                            <a:srgbClr val="990000"/>
                          </a:solidFill>
                          <a:latin typeface="Georgia" panose="02040502050405020303" pitchFamily="18" charset="0"/>
                        </a:rPr>
                        <a:t>and continued until July 2022. </a:t>
                      </a:r>
                    </a:p>
                    <a:p>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2) Reviewed and ready for</a:t>
                      </a:r>
                      <a:r>
                        <a:rPr lang="en-GB" sz="1100" baseline="0" dirty="0">
                          <a:solidFill>
                            <a:srgbClr val="990000"/>
                          </a:solidFill>
                          <a:latin typeface="Georgia" panose="02040502050405020303" pitchFamily="18" charset="0"/>
                        </a:rPr>
                        <a:t> September 2021 </a:t>
                      </a:r>
                      <a:r>
                        <a:rPr lang="en-GB" sz="1100" dirty="0">
                          <a:solidFill>
                            <a:srgbClr val="990000"/>
                          </a:solidFill>
                          <a:latin typeface="Georgia" panose="02040502050405020303" pitchFamily="18" charset="0"/>
                        </a:rPr>
                        <a:t>and continued until July 2022. </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3)</a:t>
                      </a:r>
                      <a:r>
                        <a:rPr lang="en-GB" sz="1100" baseline="0" dirty="0">
                          <a:solidFill>
                            <a:srgbClr val="990000"/>
                          </a:solidFill>
                          <a:latin typeface="Georgia" panose="02040502050405020303" pitchFamily="18" charset="0"/>
                        </a:rPr>
                        <a:t> </a:t>
                      </a:r>
                      <a:r>
                        <a:rPr lang="en-GB" sz="1100" dirty="0">
                          <a:solidFill>
                            <a:srgbClr val="990000"/>
                          </a:solidFill>
                          <a:latin typeface="Georgia" panose="02040502050405020303" pitchFamily="18" charset="0"/>
                        </a:rPr>
                        <a:t>November 2021.</a:t>
                      </a:r>
                    </a:p>
                    <a:p>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(4 – 11) Established</a:t>
                      </a:r>
                      <a:r>
                        <a:rPr lang="en-GB" sz="1100" baseline="0" dirty="0">
                          <a:solidFill>
                            <a:srgbClr val="990000"/>
                          </a:solidFill>
                          <a:latin typeface="Georgia" panose="02040502050405020303" pitchFamily="18" charset="0"/>
                        </a:rPr>
                        <a:t> by September 2020 </a:t>
                      </a:r>
                      <a:r>
                        <a:rPr lang="en-GB" sz="1100" dirty="0">
                          <a:solidFill>
                            <a:srgbClr val="990000"/>
                          </a:solidFill>
                          <a:latin typeface="Georgia" panose="02040502050405020303" pitchFamily="18" charset="0"/>
                        </a:rPr>
                        <a:t>and monitored until July 2022.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Consistency is achieved in books:</a:t>
                      </a:r>
                    </a:p>
                    <a:p>
                      <a:pPr marL="171450" indent="-171450">
                        <a:buFont typeface="Arial" panose="020B0604020202020204" pitchFamily="34" charset="0"/>
                        <a:buChar char="•"/>
                      </a:pPr>
                      <a:r>
                        <a:rPr lang="en-GB" sz="1100" dirty="0">
                          <a:solidFill>
                            <a:srgbClr val="990000"/>
                          </a:solidFill>
                          <a:latin typeface="Georgia" panose="02040502050405020303" pitchFamily="18" charset="0"/>
                        </a:rPr>
                        <a:t>Subject to subject</a:t>
                      </a:r>
                    </a:p>
                    <a:p>
                      <a:pPr marL="171450" indent="-171450">
                        <a:buFont typeface="Arial" panose="020B0604020202020204" pitchFamily="34" charset="0"/>
                        <a:buChar char="•"/>
                      </a:pPr>
                      <a:r>
                        <a:rPr lang="en-GB" sz="1100" dirty="0">
                          <a:solidFill>
                            <a:srgbClr val="990000"/>
                          </a:solidFill>
                          <a:latin typeface="Georgia" panose="02040502050405020303" pitchFamily="18" charset="0"/>
                        </a:rPr>
                        <a:t>Class to class</a:t>
                      </a:r>
                    </a:p>
                    <a:p>
                      <a:pPr marL="171450" indent="-171450">
                        <a:buFont typeface="Arial" panose="020B0604020202020204" pitchFamily="34" charset="0"/>
                        <a:buChar char="•"/>
                      </a:pPr>
                      <a:r>
                        <a:rPr lang="en-GB" sz="1100" dirty="0">
                          <a:solidFill>
                            <a:srgbClr val="990000"/>
                          </a:solidFill>
                          <a:latin typeface="Georgia" panose="02040502050405020303" pitchFamily="18" charset="0"/>
                        </a:rPr>
                        <a:t>Across year groups</a:t>
                      </a:r>
                    </a:p>
                    <a:p>
                      <a:pPr marL="171450" indent="-171450">
                        <a:buFont typeface="Arial" panose="020B0604020202020204" pitchFamily="34" charset="0"/>
                        <a:buChar char="•"/>
                      </a:pPr>
                      <a:endParaRPr lang="en-GB" sz="1100" dirty="0">
                        <a:solidFill>
                          <a:srgbClr val="990000"/>
                        </a:solidFill>
                        <a:latin typeface="Georgia" panose="02040502050405020303" pitchFamily="18" charset="0"/>
                      </a:endParaRPr>
                    </a:p>
                    <a:p>
                      <a:pPr marL="0" indent="0">
                        <a:buFont typeface="Arial" panose="020B0604020202020204" pitchFamily="34" charset="0"/>
                        <a:buNone/>
                      </a:pPr>
                      <a:r>
                        <a:rPr lang="en-GB" sz="1100" dirty="0">
                          <a:solidFill>
                            <a:srgbClr val="990000"/>
                          </a:solidFill>
                          <a:latin typeface="Georgia" panose="02040502050405020303" pitchFamily="18" charset="0"/>
                        </a:rPr>
                        <a:t>Children are engaged and supported to achieve FFT targets and make ambitious progress.</a:t>
                      </a:r>
                    </a:p>
                  </a:txBody>
                  <a:tcPr/>
                </a:tc>
                <a:extLst>
                  <a:ext uri="{0D108BD9-81ED-4DB2-BD59-A6C34878D82A}">
                    <a16:rowId xmlns:a16="http://schemas.microsoft.com/office/drawing/2014/main" val="3493928159"/>
                  </a:ext>
                </a:extLst>
              </a:tr>
            </a:tbl>
          </a:graphicData>
        </a:graphic>
      </p:graphicFrame>
    </p:spTree>
    <p:extLst>
      <p:ext uri="{BB962C8B-B14F-4D97-AF65-F5344CB8AC3E}">
        <p14:creationId xmlns:p14="http://schemas.microsoft.com/office/powerpoint/2010/main" val="34103346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2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Map&#10;&#10;Description automatically generated">
            <a:extLst>
              <a:ext uri="{FF2B5EF4-FFF2-40B4-BE49-F238E27FC236}">
                <a16:creationId xmlns:a16="http://schemas.microsoft.com/office/drawing/2014/main" id="{4643AFA7-F581-4F81-8551-34FBF265E430}"/>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36" name="Rectangle 2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3300" b="1" dirty="0">
                <a:solidFill>
                  <a:srgbClr val="990000"/>
                </a:solidFill>
                <a:latin typeface="Georgia" panose="02040502050405020303" pitchFamily="18" charset="0"/>
              </a:rPr>
              <a:t>Focus Area 3</a:t>
            </a:r>
          </a:p>
        </p:txBody>
      </p:sp>
      <p:sp>
        <p:nvSpPr>
          <p:cNvPr id="37" name="Rectangle 2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2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3" y="2718054"/>
            <a:ext cx="4182245" cy="3207258"/>
          </a:xfrm>
        </p:spPr>
        <p:txBody>
          <a:bodyPr anchor="t">
            <a:normAutofit/>
          </a:bodyPr>
          <a:lstStyle/>
          <a:p>
            <a:pPr marL="0" indent="0">
              <a:buNone/>
            </a:pPr>
            <a:r>
              <a:rPr lang="en-GB" sz="3000" b="1" dirty="0">
                <a:latin typeface="Georgia" panose="02040502050405020303" pitchFamily="18" charset="0"/>
              </a:rPr>
              <a:t>Leadership</a:t>
            </a:r>
          </a:p>
        </p:txBody>
      </p:sp>
    </p:spTree>
    <p:extLst>
      <p:ext uri="{BB962C8B-B14F-4D97-AF65-F5344CB8AC3E}">
        <p14:creationId xmlns:p14="http://schemas.microsoft.com/office/powerpoint/2010/main" val="195655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nvGraphicFramePr>
        <p:xfrm>
          <a:off x="494522" y="346442"/>
          <a:ext cx="11299371" cy="5652256"/>
        </p:xfrm>
        <a:graphic>
          <a:graphicData uri="http://schemas.openxmlformats.org/drawingml/2006/table">
            <a:tbl>
              <a:tblPr firstRow="1" bandRow="1">
                <a:tableStyleId>{F5AB1C69-6EDB-4FF4-983F-18BD219EF322}</a:tableStyleId>
              </a:tblPr>
              <a:tblGrid>
                <a:gridCol w="2264519">
                  <a:extLst>
                    <a:ext uri="{9D8B030D-6E8A-4147-A177-3AD203B41FA5}">
                      <a16:colId xmlns:a16="http://schemas.microsoft.com/office/drawing/2014/main" val="3176251353"/>
                    </a:ext>
                  </a:extLst>
                </a:gridCol>
                <a:gridCol w="3380502">
                  <a:extLst>
                    <a:ext uri="{9D8B030D-6E8A-4147-A177-3AD203B41FA5}">
                      <a16:colId xmlns:a16="http://schemas.microsoft.com/office/drawing/2014/main" val="3871744346"/>
                    </a:ext>
                  </a:extLst>
                </a:gridCol>
                <a:gridCol w="1136924">
                  <a:extLst>
                    <a:ext uri="{9D8B030D-6E8A-4147-A177-3AD203B41FA5}">
                      <a16:colId xmlns:a16="http://schemas.microsoft.com/office/drawing/2014/main" val="864314734"/>
                    </a:ext>
                  </a:extLst>
                </a:gridCol>
                <a:gridCol w="2258713">
                  <a:extLst>
                    <a:ext uri="{9D8B030D-6E8A-4147-A177-3AD203B41FA5}">
                      <a16:colId xmlns:a16="http://schemas.microsoft.com/office/drawing/2014/main" val="332707494"/>
                    </a:ext>
                  </a:extLst>
                </a:gridCol>
                <a:gridCol w="2258713">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Leadership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Covid-return plan &amp; risk assessments meet all guidance and legislation so that our community remains a safe place to learn and work.</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Action Plan and Risk Assessments regularly reviewed in line with current local and national guidance and approved by LA Health &amp; Safety team.</a:t>
                      </a:r>
                    </a:p>
                    <a:p>
                      <a:pPr marL="228600" indent="-228600">
                        <a:buAutoNum type="arabicPeriod"/>
                      </a:pPr>
                      <a:r>
                        <a:rPr lang="en-GB" sz="1100" dirty="0">
                          <a:solidFill>
                            <a:srgbClr val="990000"/>
                          </a:solidFill>
                          <a:highlight>
                            <a:srgbClr val="00FF00"/>
                          </a:highlight>
                          <a:latin typeface="Georgia" panose="02040502050405020303" pitchFamily="18" charset="0"/>
                        </a:rPr>
                        <a:t>Staff CPDF ensures understanding.</a:t>
                      </a:r>
                    </a:p>
                    <a:p>
                      <a:pPr marL="228600" indent="-228600">
                        <a:buAutoNum type="arabicPeriod"/>
                      </a:pPr>
                      <a:r>
                        <a:rPr lang="en-GB" sz="1100" dirty="0">
                          <a:solidFill>
                            <a:srgbClr val="990000"/>
                          </a:solidFill>
                          <a:highlight>
                            <a:srgbClr val="00FF00"/>
                          </a:highlight>
                          <a:latin typeface="Georgia" panose="02040502050405020303" pitchFamily="18" charset="0"/>
                        </a:rPr>
                        <a:t>Compliance monitoring is frequent and compliance awareness is promoted by all staff.</a:t>
                      </a:r>
                    </a:p>
                    <a:p>
                      <a:pPr marL="228600" indent="-228600">
                        <a:buAutoNum type="arabicPeriod"/>
                      </a:pPr>
                      <a:r>
                        <a:rPr lang="en-GB" sz="1100" dirty="0">
                          <a:solidFill>
                            <a:srgbClr val="990000"/>
                          </a:solidFill>
                          <a:highlight>
                            <a:srgbClr val="00FF00"/>
                          </a:highlight>
                          <a:latin typeface="Georgia" panose="02040502050405020303" pitchFamily="18" charset="0"/>
                        </a:rPr>
                        <a:t>All local reporting is undertaken.</a:t>
                      </a:r>
                    </a:p>
                    <a:p>
                      <a:pPr marL="228600" indent="-228600">
                        <a:buAutoNum type="arabicPeriod"/>
                      </a:pPr>
                      <a:r>
                        <a:rPr lang="en-GB" sz="1100" dirty="0">
                          <a:solidFill>
                            <a:srgbClr val="990000"/>
                          </a:solidFill>
                          <a:highlight>
                            <a:srgbClr val="00FF00"/>
                          </a:highlight>
                          <a:latin typeface="Georgia" panose="02040502050405020303" pitchFamily="18" charset="0"/>
                        </a:rPr>
                        <a:t>Chemicals and cleaning procedures meet required standard.</a:t>
                      </a:r>
                    </a:p>
                    <a:p>
                      <a:pPr marL="228600" indent="-228600">
                        <a:buAutoNum type="arabicPeriod"/>
                      </a:pPr>
                      <a:r>
                        <a:rPr lang="en-GB" sz="1100" dirty="0">
                          <a:solidFill>
                            <a:srgbClr val="990000"/>
                          </a:solidFill>
                          <a:highlight>
                            <a:srgbClr val="00FF00"/>
                          </a:highlight>
                          <a:latin typeface="Georgia" panose="02040502050405020303" pitchFamily="18" charset="0"/>
                        </a:rPr>
                        <a:t>Lunchtime routines are established linked to return plan.</a:t>
                      </a:r>
                    </a:p>
                    <a:p>
                      <a:pPr marL="228600" indent="-228600">
                        <a:buAutoNum type="arabicPeriod"/>
                      </a:pPr>
                      <a:r>
                        <a:rPr lang="en-GB" sz="1100" dirty="0">
                          <a:solidFill>
                            <a:srgbClr val="990000"/>
                          </a:solidFill>
                          <a:highlight>
                            <a:srgbClr val="00FF00"/>
                          </a:highlight>
                          <a:latin typeface="Georgia" panose="02040502050405020303" pitchFamily="18" charset="0"/>
                        </a:rPr>
                        <a:t>Governing Board are informed of and sign off risk </a:t>
                      </a:r>
                      <a:r>
                        <a:rPr lang="en-GB" sz="1100" dirty="0" err="1">
                          <a:solidFill>
                            <a:srgbClr val="990000"/>
                          </a:solidFill>
                          <a:highlight>
                            <a:srgbClr val="00FF00"/>
                          </a:highlight>
                          <a:latin typeface="Georgia" panose="02040502050405020303" pitchFamily="18" charset="0"/>
                        </a:rPr>
                        <a:t>asseessments</a:t>
                      </a:r>
                      <a:r>
                        <a:rPr lang="en-GB" sz="1100" dirty="0">
                          <a:solidFill>
                            <a:srgbClr val="990000"/>
                          </a:solidFill>
                          <a:highlight>
                            <a:srgbClr val="00FF00"/>
                          </a:highlight>
                          <a:latin typeface="Georgia" panose="02040502050405020303" pitchFamily="18" charset="0"/>
                        </a:rPr>
                        <a:t>.</a:t>
                      </a:r>
                    </a:p>
                  </a:txBody>
                  <a:tcPr/>
                </a:tc>
                <a:tc>
                  <a:txBody>
                    <a:bodyPr/>
                    <a:lstStyle/>
                    <a:p>
                      <a:r>
                        <a:rPr lang="en-GB" sz="1100" dirty="0">
                          <a:solidFill>
                            <a:srgbClr val="990000"/>
                          </a:solidFill>
                          <a:latin typeface="Georgia" panose="02040502050405020303" pitchFamily="18" charset="0"/>
                        </a:rPr>
                        <a:t>SO</a:t>
                      </a:r>
                    </a:p>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CS</a:t>
                      </a:r>
                    </a:p>
                    <a:p>
                      <a:r>
                        <a:rPr lang="en-GB" sz="1100" dirty="0">
                          <a:solidFill>
                            <a:srgbClr val="990000"/>
                          </a:solidFill>
                          <a:latin typeface="Georgia" panose="02040502050405020303" pitchFamily="18" charset="0"/>
                        </a:rPr>
                        <a:t>CH</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Completed</a:t>
                      </a:r>
                      <a:r>
                        <a:rPr lang="en-GB" sz="1100" baseline="0" dirty="0">
                          <a:solidFill>
                            <a:srgbClr val="990000"/>
                          </a:solidFill>
                          <a:latin typeface="Georgia" panose="02040502050405020303" pitchFamily="18" charset="0"/>
                        </a:rPr>
                        <a:t> </a:t>
                      </a:r>
                      <a:r>
                        <a:rPr lang="en-GB" sz="1100" dirty="0">
                          <a:solidFill>
                            <a:srgbClr val="990000"/>
                          </a:solidFill>
                          <a:latin typeface="Georgia" panose="02040502050405020303" pitchFamily="18" charset="0"/>
                        </a:rPr>
                        <a:t>September 2021.</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All staff understand and apply procedures to ensure risk presented during pandemic is minimised.</a:t>
                      </a:r>
                    </a:p>
                  </a:txBody>
                  <a:tcPr/>
                </a:tc>
                <a:extLst>
                  <a:ext uri="{0D108BD9-81ED-4DB2-BD59-A6C34878D82A}">
                    <a16:rowId xmlns:a16="http://schemas.microsoft.com/office/drawing/2014/main" val="3493928159"/>
                  </a:ext>
                </a:extLst>
              </a:tr>
              <a:tr h="775456">
                <a:tc>
                  <a:txBody>
                    <a:bodyPr/>
                    <a:lstStyle/>
                    <a:p>
                      <a:r>
                        <a:rPr lang="en-GB" sz="1100" dirty="0">
                          <a:solidFill>
                            <a:srgbClr val="990000"/>
                          </a:solidFill>
                          <a:latin typeface="Georgia" panose="02040502050405020303" pitchFamily="18" charset="0"/>
                        </a:rPr>
                        <a:t>SLT routines are established with clear roles / responsibilities and accountability.</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New SLT members inducted – including DHT, SBM and TLR roles.</a:t>
                      </a:r>
                    </a:p>
                    <a:p>
                      <a:pPr marL="228600" indent="-228600">
                        <a:buAutoNum type="arabicPeriod"/>
                      </a:pPr>
                      <a:r>
                        <a:rPr lang="en-GB" sz="1100" dirty="0">
                          <a:solidFill>
                            <a:srgbClr val="990000"/>
                          </a:solidFill>
                          <a:highlight>
                            <a:srgbClr val="FFFF00"/>
                          </a:highlight>
                          <a:latin typeface="Georgia" panose="02040502050405020303" pitchFamily="18" charset="0"/>
                        </a:rPr>
                        <a:t>Meetings are frequent and focus on key priority areas / united voice.</a:t>
                      </a:r>
                    </a:p>
                    <a:p>
                      <a:pPr marL="228600" indent="-228600">
                        <a:buAutoNum type="arabicPeriod"/>
                      </a:pPr>
                      <a:r>
                        <a:rPr lang="en-GB" sz="1100" dirty="0">
                          <a:solidFill>
                            <a:srgbClr val="990000"/>
                          </a:solidFill>
                          <a:highlight>
                            <a:srgbClr val="FFFF00"/>
                          </a:highlight>
                          <a:latin typeface="Georgia" panose="02040502050405020303" pitchFamily="18" charset="0"/>
                        </a:rPr>
                        <a:t>Routines are promoted and staff engagement is achieved to ensure compliance.</a:t>
                      </a:r>
                    </a:p>
                    <a:p>
                      <a:pPr marL="228600" indent="-228600">
                        <a:buAutoNum type="arabicPeriod"/>
                      </a:pPr>
                      <a:r>
                        <a:rPr lang="en-GB" sz="1100" dirty="0">
                          <a:solidFill>
                            <a:srgbClr val="990000"/>
                          </a:solidFill>
                          <a:highlight>
                            <a:srgbClr val="FFFF00"/>
                          </a:highlight>
                          <a:latin typeface="Georgia" panose="02040502050405020303" pitchFamily="18" charset="0"/>
                        </a:rPr>
                        <a:t>Maintain focus on evaluation schedules and preparation for S5 &amp; S48 inspections.</a:t>
                      </a:r>
                    </a:p>
                    <a:p>
                      <a:pPr marL="228600" indent="-228600">
                        <a:buAutoNum type="arabicPeriod"/>
                      </a:pPr>
                      <a:r>
                        <a:rPr lang="en-GB" sz="1100" dirty="0">
                          <a:solidFill>
                            <a:srgbClr val="990000"/>
                          </a:solidFill>
                          <a:highlight>
                            <a:srgbClr val="FFFF00"/>
                          </a:highlight>
                          <a:latin typeface="Georgia" panose="02040502050405020303" pitchFamily="18" charset="0"/>
                        </a:rPr>
                        <a:t>DSL co-leadership is established with regular liaison with link governors and CPDF in place to ensure compliant and  effective practice is maintained.</a:t>
                      </a:r>
                    </a:p>
                    <a:p>
                      <a:pPr marL="228600" indent="-228600">
                        <a:buAutoNum type="arabicPeriod"/>
                      </a:pPr>
                      <a:r>
                        <a:rPr lang="en-GB" sz="1100" dirty="0">
                          <a:solidFill>
                            <a:srgbClr val="990000"/>
                          </a:solidFill>
                          <a:highlight>
                            <a:srgbClr val="FFFF00"/>
                          </a:highlight>
                          <a:latin typeface="Georgia" panose="02040502050405020303" pitchFamily="18" charset="0"/>
                        </a:rPr>
                        <a:t>Family Liaison Officer role is established and having impact for identified families.</a:t>
                      </a:r>
                    </a:p>
                  </a:txBody>
                  <a:tcPr/>
                </a:tc>
                <a:tc>
                  <a:txBody>
                    <a:bodyPr/>
                    <a:lstStyle/>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SG</a:t>
                      </a:r>
                    </a:p>
                    <a:p>
                      <a:r>
                        <a:rPr lang="en-GB" sz="1100" dirty="0">
                          <a:solidFill>
                            <a:srgbClr val="990000"/>
                          </a:solidFill>
                          <a:latin typeface="Georgia" panose="02040502050405020303" pitchFamily="18" charset="0"/>
                        </a:rPr>
                        <a:t>SO</a:t>
                      </a: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SD</a:t>
                      </a:r>
                    </a:p>
                    <a:p>
                      <a:r>
                        <a:rPr lang="en-GB" sz="1100" dirty="0">
                          <a:solidFill>
                            <a:srgbClr val="990000"/>
                          </a:solidFill>
                          <a:latin typeface="Georgia" panose="02040502050405020303" pitchFamily="18" charset="0"/>
                        </a:rPr>
                        <a:t>MS</a:t>
                      </a:r>
                    </a:p>
                    <a:p>
                      <a:r>
                        <a:rPr lang="en-GB" sz="1100" dirty="0">
                          <a:solidFill>
                            <a:srgbClr val="990000"/>
                          </a:solidFill>
                          <a:latin typeface="Georgia" panose="02040502050405020303" pitchFamily="18" charset="0"/>
                        </a:rPr>
                        <a:t>SO</a:t>
                      </a:r>
                    </a:p>
                    <a:p>
                      <a:r>
                        <a:rPr lang="en-GB" sz="1100" dirty="0">
                          <a:solidFill>
                            <a:srgbClr val="990000"/>
                          </a:solidFill>
                          <a:latin typeface="Georgia" panose="02040502050405020303" pitchFamily="18" charset="0"/>
                        </a:rPr>
                        <a:t>KM/CW</a:t>
                      </a:r>
                    </a:p>
                  </a:txBody>
                  <a:tcPr/>
                </a:tc>
                <a:tc>
                  <a:txBody>
                    <a:bodyPr/>
                    <a:lstStyle/>
                    <a:p>
                      <a:pPr marL="0" indent="0">
                        <a:buNone/>
                      </a:pPr>
                      <a:r>
                        <a:rPr lang="en-GB" sz="1100" dirty="0">
                          <a:solidFill>
                            <a:srgbClr val="990000"/>
                          </a:solidFill>
                          <a:latin typeface="Georgia" panose="02040502050405020303" pitchFamily="18" charset="0"/>
                        </a:rPr>
                        <a:t>Established</a:t>
                      </a:r>
                      <a:r>
                        <a:rPr lang="en-GB" sz="1100" baseline="0" dirty="0">
                          <a:solidFill>
                            <a:srgbClr val="990000"/>
                          </a:solidFill>
                          <a:latin typeface="Georgia" panose="02040502050405020303" pitchFamily="18" charset="0"/>
                        </a:rPr>
                        <a:t> by September 2021 </a:t>
                      </a:r>
                      <a:r>
                        <a:rPr lang="en-GB" sz="1100" dirty="0">
                          <a:solidFill>
                            <a:srgbClr val="990000"/>
                          </a:solidFill>
                          <a:latin typeface="Georgia" panose="02040502050405020303" pitchFamily="18" charset="0"/>
                        </a:rPr>
                        <a:t>and continued until July 2022. </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All SLT members are focused on achievement of agreed goals.</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2968536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nvGraphicFramePr>
        <p:xfrm>
          <a:off x="494522" y="346442"/>
          <a:ext cx="11299371" cy="3716776"/>
        </p:xfrm>
        <a:graphic>
          <a:graphicData uri="http://schemas.openxmlformats.org/drawingml/2006/table">
            <a:tbl>
              <a:tblPr firstRow="1" bandRow="1">
                <a:tableStyleId>{F5AB1C69-6EDB-4FF4-983F-18BD219EF322}</a:tableStyleId>
              </a:tblPr>
              <a:tblGrid>
                <a:gridCol w="2264519">
                  <a:extLst>
                    <a:ext uri="{9D8B030D-6E8A-4147-A177-3AD203B41FA5}">
                      <a16:colId xmlns:a16="http://schemas.microsoft.com/office/drawing/2014/main" val="3176251353"/>
                    </a:ext>
                  </a:extLst>
                </a:gridCol>
                <a:gridCol w="3361841">
                  <a:extLst>
                    <a:ext uri="{9D8B030D-6E8A-4147-A177-3AD203B41FA5}">
                      <a16:colId xmlns:a16="http://schemas.microsoft.com/office/drawing/2014/main" val="3871744346"/>
                    </a:ext>
                  </a:extLst>
                </a:gridCol>
                <a:gridCol w="1155585">
                  <a:extLst>
                    <a:ext uri="{9D8B030D-6E8A-4147-A177-3AD203B41FA5}">
                      <a16:colId xmlns:a16="http://schemas.microsoft.com/office/drawing/2014/main" val="864314734"/>
                    </a:ext>
                  </a:extLst>
                </a:gridCol>
                <a:gridCol w="2258713">
                  <a:extLst>
                    <a:ext uri="{9D8B030D-6E8A-4147-A177-3AD203B41FA5}">
                      <a16:colId xmlns:a16="http://schemas.microsoft.com/office/drawing/2014/main" val="4162643168"/>
                    </a:ext>
                  </a:extLst>
                </a:gridCol>
                <a:gridCol w="2258713">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Leadership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89339">
                <a:tc>
                  <a:txBody>
                    <a:bodyPr/>
                    <a:lstStyle/>
                    <a:p>
                      <a:r>
                        <a:rPr lang="en-GB" sz="1100" dirty="0">
                          <a:solidFill>
                            <a:srgbClr val="990000"/>
                          </a:solidFill>
                          <a:latin typeface="Georgia" panose="02040502050405020303" pitchFamily="18" charset="0"/>
                        </a:rPr>
                        <a:t>Governance is developed with new members of Governing Board and those in new leadership roles being appropriately inducted.</a:t>
                      </a:r>
                    </a:p>
                    <a:p>
                      <a:endParaRPr lang="en-GB" sz="1100" dirty="0">
                        <a:solidFill>
                          <a:srgbClr val="990000"/>
                        </a:solidFill>
                        <a:latin typeface="Georgia" panose="02040502050405020303" pitchFamily="18" charset="0"/>
                      </a:endParaRP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New </a:t>
                      </a:r>
                      <a:r>
                        <a:rPr lang="en-GB" sz="1100" dirty="0" err="1">
                          <a:solidFill>
                            <a:srgbClr val="990000"/>
                          </a:solidFill>
                          <a:highlight>
                            <a:srgbClr val="00FF00"/>
                          </a:highlight>
                          <a:latin typeface="Georgia" panose="02040502050405020303" pitchFamily="18" charset="0"/>
                        </a:rPr>
                        <a:t>CoG</a:t>
                      </a:r>
                      <a:r>
                        <a:rPr lang="en-GB" sz="1100" dirty="0">
                          <a:solidFill>
                            <a:srgbClr val="990000"/>
                          </a:solidFill>
                          <a:highlight>
                            <a:srgbClr val="00FF00"/>
                          </a:highlight>
                          <a:latin typeface="Georgia" panose="02040502050405020303" pitchFamily="18" charset="0"/>
                        </a:rPr>
                        <a:t> is assisted in role by previous chair who is now in Vice-Chair role.</a:t>
                      </a:r>
                    </a:p>
                    <a:p>
                      <a:pPr marL="228600" indent="-228600">
                        <a:buAutoNum type="arabicPeriod"/>
                      </a:pPr>
                      <a:r>
                        <a:rPr lang="en-GB" sz="1100" dirty="0">
                          <a:solidFill>
                            <a:srgbClr val="990000"/>
                          </a:solidFill>
                          <a:highlight>
                            <a:srgbClr val="FFFF00"/>
                          </a:highlight>
                          <a:latin typeface="Georgia" panose="02040502050405020303" pitchFamily="18" charset="0"/>
                        </a:rPr>
                        <a:t>Skills audit analysis takes place with all GB members.</a:t>
                      </a:r>
                    </a:p>
                    <a:p>
                      <a:pPr marL="228600" indent="-228600">
                        <a:buAutoNum type="arabicPeriod"/>
                      </a:pPr>
                      <a:r>
                        <a:rPr lang="en-GB" sz="1100" dirty="0">
                          <a:solidFill>
                            <a:srgbClr val="990000"/>
                          </a:solidFill>
                          <a:highlight>
                            <a:srgbClr val="FFFF00"/>
                          </a:highlight>
                          <a:latin typeface="Georgia" panose="02040502050405020303" pitchFamily="18" charset="0"/>
                        </a:rPr>
                        <a:t>Completion of External Review of Governance</a:t>
                      </a:r>
                    </a:p>
                    <a:p>
                      <a:pPr marL="228600" indent="-228600">
                        <a:buAutoNum type="arabicPeriod"/>
                      </a:pPr>
                      <a:r>
                        <a:rPr lang="en-GB" sz="1100" dirty="0">
                          <a:solidFill>
                            <a:srgbClr val="990000"/>
                          </a:solidFill>
                          <a:highlight>
                            <a:srgbClr val="FFFF00"/>
                          </a:highlight>
                          <a:latin typeface="Georgia" panose="02040502050405020303" pitchFamily="18" charset="0"/>
                        </a:rPr>
                        <a:t>Appropriate CPDF is undertaken by Governing Board, including </a:t>
                      </a:r>
                      <a:r>
                        <a:rPr lang="en-GB" sz="1100" dirty="0" err="1">
                          <a:solidFill>
                            <a:srgbClr val="990000"/>
                          </a:solidFill>
                          <a:highlight>
                            <a:srgbClr val="FFFF00"/>
                          </a:highlight>
                          <a:latin typeface="Georgia" panose="02040502050405020303" pitchFamily="18" charset="0"/>
                        </a:rPr>
                        <a:t>EducareM</a:t>
                      </a:r>
                      <a:r>
                        <a:rPr lang="en-GB" sz="1100" dirty="0">
                          <a:solidFill>
                            <a:srgbClr val="990000"/>
                          </a:solidFill>
                          <a:highlight>
                            <a:srgbClr val="FFFF00"/>
                          </a:highlight>
                          <a:latin typeface="Georgia" panose="02040502050405020303" pitchFamily="18" charset="0"/>
                        </a:rPr>
                        <a:t> and Diocese training programmes.</a:t>
                      </a:r>
                    </a:p>
                    <a:p>
                      <a:pPr marL="228600" indent="-228600">
                        <a:buAutoNum type="arabicPeriod"/>
                      </a:pPr>
                      <a:r>
                        <a:rPr lang="en-GB" sz="1100" dirty="0">
                          <a:solidFill>
                            <a:srgbClr val="990000"/>
                          </a:solidFill>
                          <a:highlight>
                            <a:srgbClr val="FFFF00"/>
                          </a:highlight>
                          <a:latin typeface="Georgia" panose="02040502050405020303" pitchFamily="18" charset="0"/>
                        </a:rPr>
                        <a:t>Governors work towards achievement of Governor Mark kitemark to ensure best practice is achieved. </a:t>
                      </a:r>
                    </a:p>
                  </a:txBody>
                  <a:tcPr/>
                </a:tc>
                <a:tc>
                  <a:txBody>
                    <a:bodyPr/>
                    <a:lstStyle/>
                    <a:p>
                      <a:r>
                        <a:rPr lang="en-GB" sz="1100" dirty="0">
                          <a:solidFill>
                            <a:srgbClr val="990000"/>
                          </a:solidFill>
                          <a:latin typeface="Georgia" panose="02040502050405020303" pitchFamily="18" charset="0"/>
                        </a:rPr>
                        <a:t>KM</a:t>
                      </a:r>
                    </a:p>
                    <a:p>
                      <a:r>
                        <a:rPr lang="en-GB" sz="1100" dirty="0">
                          <a:solidFill>
                            <a:srgbClr val="990000"/>
                          </a:solidFill>
                          <a:latin typeface="Georgia" panose="02040502050405020303" pitchFamily="18" charset="0"/>
                        </a:rPr>
                        <a:t>CW</a:t>
                      </a:r>
                    </a:p>
                    <a:p>
                      <a:r>
                        <a:rPr lang="en-GB" sz="1100" dirty="0">
                          <a:solidFill>
                            <a:srgbClr val="990000"/>
                          </a:solidFill>
                          <a:latin typeface="Georgia" panose="02040502050405020303" pitchFamily="18" charset="0"/>
                        </a:rPr>
                        <a:t>MJ (CPDF)</a:t>
                      </a:r>
                    </a:p>
                    <a:p>
                      <a:r>
                        <a:rPr lang="en-GB" sz="1100" dirty="0">
                          <a:solidFill>
                            <a:srgbClr val="990000"/>
                          </a:solidFill>
                          <a:latin typeface="Georgia" panose="02040502050405020303" pitchFamily="18" charset="0"/>
                        </a:rPr>
                        <a:t>ES (clerk)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1) Established</a:t>
                      </a:r>
                      <a:r>
                        <a:rPr lang="en-GB" sz="1100" baseline="0" dirty="0">
                          <a:solidFill>
                            <a:srgbClr val="990000"/>
                          </a:solidFill>
                          <a:latin typeface="Georgia" panose="02040502050405020303" pitchFamily="18" charset="0"/>
                        </a:rPr>
                        <a:t> by September 2021</a:t>
                      </a:r>
                      <a:r>
                        <a:rPr lang="en-GB" sz="1100" dirty="0">
                          <a:solidFill>
                            <a:srgbClr val="990000"/>
                          </a:solidFill>
                          <a:latin typeface="Georgia" panose="02040502050405020303"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2) To</a:t>
                      </a:r>
                      <a:r>
                        <a:rPr lang="en-GB" sz="1100" baseline="0" dirty="0">
                          <a:solidFill>
                            <a:srgbClr val="990000"/>
                          </a:solidFill>
                          <a:latin typeface="Georgia" panose="02040502050405020303" pitchFamily="18" charset="0"/>
                        </a:rPr>
                        <a:t> be c</a:t>
                      </a:r>
                      <a:r>
                        <a:rPr lang="en-GB" sz="1100" dirty="0">
                          <a:solidFill>
                            <a:srgbClr val="990000"/>
                          </a:solidFill>
                          <a:latin typeface="Georgia" panose="02040502050405020303" pitchFamily="18" charset="0"/>
                        </a:rPr>
                        <a:t>ompleted</a:t>
                      </a:r>
                      <a:r>
                        <a:rPr lang="en-GB" sz="1100" baseline="0" dirty="0">
                          <a:solidFill>
                            <a:srgbClr val="990000"/>
                          </a:solidFill>
                          <a:latin typeface="Georgia" panose="02040502050405020303" pitchFamily="18" charset="0"/>
                        </a:rPr>
                        <a:t> by Spring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aseline="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aseline="0" dirty="0">
                          <a:solidFill>
                            <a:srgbClr val="990000"/>
                          </a:solidFill>
                          <a:latin typeface="Georgia" panose="02040502050405020303" pitchFamily="18" charset="0"/>
                        </a:rPr>
                        <a:t>3) </a:t>
                      </a:r>
                      <a:r>
                        <a:rPr lang="en-GB" sz="1100" dirty="0">
                          <a:solidFill>
                            <a:srgbClr val="990000"/>
                          </a:solidFill>
                          <a:latin typeface="Georgia" panose="02040502050405020303" pitchFamily="18" charset="0"/>
                        </a:rPr>
                        <a:t>To</a:t>
                      </a:r>
                      <a:r>
                        <a:rPr lang="en-GB" sz="1100" baseline="0" dirty="0">
                          <a:solidFill>
                            <a:srgbClr val="990000"/>
                          </a:solidFill>
                          <a:latin typeface="Georgia" panose="02040502050405020303" pitchFamily="18" charset="0"/>
                        </a:rPr>
                        <a:t> be c</a:t>
                      </a:r>
                      <a:r>
                        <a:rPr lang="en-GB" sz="1100" dirty="0">
                          <a:solidFill>
                            <a:srgbClr val="990000"/>
                          </a:solidFill>
                          <a:latin typeface="Georgia" panose="02040502050405020303" pitchFamily="18" charset="0"/>
                        </a:rPr>
                        <a:t>ompleted</a:t>
                      </a:r>
                      <a:r>
                        <a:rPr lang="en-GB" sz="1100" baseline="0" dirty="0">
                          <a:solidFill>
                            <a:srgbClr val="990000"/>
                          </a:solidFill>
                          <a:latin typeface="Georgia" panose="02040502050405020303" pitchFamily="18" charset="0"/>
                        </a:rPr>
                        <a:t> by Spring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4) To begin from</a:t>
                      </a:r>
                      <a:r>
                        <a:rPr lang="en-GB" sz="1100" baseline="0" dirty="0">
                          <a:solidFill>
                            <a:srgbClr val="990000"/>
                          </a:solidFill>
                          <a:latin typeface="Georgia" panose="02040502050405020303" pitchFamily="18" charset="0"/>
                        </a:rPr>
                        <a:t> Autumn 2021 and completed this academic year.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aseline="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5) To begin in the Spring term 2022</a:t>
                      </a:r>
                      <a:r>
                        <a:rPr lang="en-GB" sz="1100" baseline="0" dirty="0">
                          <a:solidFill>
                            <a:srgbClr val="990000"/>
                          </a:solidFill>
                          <a:latin typeface="Georgia" panose="02040502050405020303" pitchFamily="18" charset="0"/>
                        </a:rPr>
                        <a:t> and be completed by the end of the academic year.</a:t>
                      </a:r>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All governors are clear in their role and appropriate  CPDF is used to close gaps presented in skills audit.</a:t>
                      </a:r>
                    </a:p>
                  </a:txBody>
                  <a:tcPr/>
                </a:tc>
                <a:extLst>
                  <a:ext uri="{0D108BD9-81ED-4DB2-BD59-A6C34878D82A}">
                    <a16:rowId xmlns:a16="http://schemas.microsoft.com/office/drawing/2014/main" val="4126392510"/>
                  </a:ext>
                </a:extLst>
              </a:tr>
            </a:tbl>
          </a:graphicData>
        </a:graphic>
      </p:graphicFrame>
    </p:spTree>
    <p:extLst>
      <p:ext uri="{BB962C8B-B14F-4D97-AF65-F5344CB8AC3E}">
        <p14:creationId xmlns:p14="http://schemas.microsoft.com/office/powerpoint/2010/main" val="3387277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nvGraphicFramePr>
        <p:xfrm>
          <a:off x="531845" y="145672"/>
          <a:ext cx="11290040" cy="6566656"/>
        </p:xfrm>
        <a:graphic>
          <a:graphicData uri="http://schemas.openxmlformats.org/drawingml/2006/table">
            <a:tbl>
              <a:tblPr firstRow="1" bandRow="1">
                <a:tableStyleId>{F5AB1C69-6EDB-4FF4-983F-18BD219EF322}</a:tableStyleId>
              </a:tblPr>
              <a:tblGrid>
                <a:gridCol w="2256680">
                  <a:extLst>
                    <a:ext uri="{9D8B030D-6E8A-4147-A177-3AD203B41FA5}">
                      <a16:colId xmlns:a16="http://schemas.microsoft.com/office/drawing/2014/main" val="3176251353"/>
                    </a:ext>
                  </a:extLst>
                </a:gridCol>
                <a:gridCol w="3416332">
                  <a:extLst>
                    <a:ext uri="{9D8B030D-6E8A-4147-A177-3AD203B41FA5}">
                      <a16:colId xmlns:a16="http://schemas.microsoft.com/office/drawing/2014/main" val="3871744346"/>
                    </a:ext>
                  </a:extLst>
                </a:gridCol>
                <a:gridCol w="1100348">
                  <a:extLst>
                    <a:ext uri="{9D8B030D-6E8A-4147-A177-3AD203B41FA5}">
                      <a16:colId xmlns:a16="http://schemas.microsoft.com/office/drawing/2014/main" val="864314734"/>
                    </a:ext>
                  </a:extLst>
                </a:gridCol>
                <a:gridCol w="2258340">
                  <a:extLst>
                    <a:ext uri="{9D8B030D-6E8A-4147-A177-3AD203B41FA5}">
                      <a16:colId xmlns:a16="http://schemas.microsoft.com/office/drawing/2014/main" val="74352623"/>
                    </a:ext>
                  </a:extLst>
                </a:gridCol>
                <a:gridCol w="2258340">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Leadership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Phase leadership ensures a consistency of approach and pupil achievement of FFT targets.</a:t>
                      </a: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FFFF00"/>
                          </a:highlight>
                          <a:latin typeface="Georgia" panose="02040502050405020303" pitchFamily="18" charset="0"/>
                        </a:rPr>
                        <a:t>Phase leadership meetings with SLT focus on strengthening consistency of approach and support where needed via </a:t>
                      </a:r>
                      <a:r>
                        <a:rPr lang="en-GB" sz="1100" dirty="0" err="1">
                          <a:solidFill>
                            <a:srgbClr val="990000"/>
                          </a:solidFill>
                          <a:highlight>
                            <a:srgbClr val="FFFF00"/>
                          </a:highlight>
                          <a:latin typeface="Georgia" panose="02040502050405020303" pitchFamily="18" charset="0"/>
                        </a:rPr>
                        <a:t>cpd</a:t>
                      </a:r>
                      <a:r>
                        <a:rPr lang="en-GB" sz="1100" dirty="0">
                          <a:solidFill>
                            <a:srgbClr val="990000"/>
                          </a:solidFill>
                          <a:highlight>
                            <a:srgbClr val="FFFF00"/>
                          </a:highlight>
                          <a:latin typeface="Georgia" panose="02040502050405020303" pitchFamily="18" charset="0"/>
                        </a:rPr>
                        <a:t> / research based methodology.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latin typeface="Georgia" panose="02040502050405020303" pitchFamily="18" charset="0"/>
                        </a:rPr>
                        <a:t>Phase leaders regularly triangulate, ensuring that feedback is acted upon and results in rapid progress.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FFFF00"/>
                          </a:highlight>
                          <a:latin typeface="Georgia" panose="02040502050405020303" pitchFamily="18" charset="0"/>
                        </a:rPr>
                        <a:t>Metacognition / self regulated learning is prioritised, linked to </a:t>
                      </a:r>
                      <a:r>
                        <a:rPr lang="en-GB" sz="1100" dirty="0">
                          <a:solidFill>
                            <a:srgbClr val="990000"/>
                          </a:solidFill>
                          <a:highlight>
                            <a:srgbClr val="FFFF00"/>
                          </a:highlight>
                          <a:latin typeface="Georgia" panose="02040502050405020303" pitchFamily="18" charset="0"/>
                          <a:hlinkClick r:id="rId2"/>
                        </a:rPr>
                        <a:t>EEF research </a:t>
                      </a:r>
                      <a:r>
                        <a:rPr lang="en-GB" sz="1100" dirty="0">
                          <a:solidFill>
                            <a:srgbClr val="990000"/>
                          </a:solidFill>
                          <a:highlight>
                            <a:srgbClr val="FFFF00"/>
                          </a:highlight>
                          <a:latin typeface="Georgia" panose="02040502050405020303" pitchFamily="18" charset="0"/>
                        </a:rPr>
                        <a:t>base, including flashback 4 links across the curriculum to encourage rapid recall and connected thinking.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FFFF00"/>
                          </a:highlight>
                          <a:latin typeface="Georgia" panose="02040502050405020303" pitchFamily="18" charset="0"/>
                        </a:rPr>
                        <a:t>Pupil self &amp; peer review and assessment is ongoing and prioritised in all classes.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FFFF00"/>
                          </a:highlight>
                          <a:latin typeface="Georgia" panose="02040502050405020303" pitchFamily="18" charset="0"/>
                        </a:rPr>
                        <a:t>ECT is supported to achieve well via ECF, SSAT and Diocesan programmes; appropriate mentoring and coaching; quality assurance feedback and CPD.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FFFF00"/>
                          </a:highlight>
                          <a:latin typeface="Georgia" panose="02040502050405020303" pitchFamily="18" charset="0"/>
                        </a:rPr>
                        <a:t>End point planning ensures focus on ambitious &amp; challenging targets.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latin typeface="Georgia" panose="02040502050405020303" pitchFamily="18" charset="0"/>
                        </a:rPr>
                        <a:t>Scaffolded examples are visible and used in all classes.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FFFF00"/>
                          </a:highlight>
                          <a:latin typeface="Georgia" panose="02040502050405020303" pitchFamily="18" charset="0"/>
                        </a:rPr>
                        <a:t>CPD continues to form leadership within the school.</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FFFF00"/>
                          </a:highlight>
                          <a:latin typeface="Georgia" panose="02040502050405020303" pitchFamily="18" charset="0"/>
                        </a:rPr>
                        <a:t>Revised behavioural policy results in improved focus on behaviours for learning linked to Gospel values.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FFFF00"/>
                          </a:highlight>
                          <a:latin typeface="Georgia" panose="02040502050405020303" pitchFamily="18" charset="0"/>
                        </a:rPr>
                        <a:t>Pupil leadership is further developed through subject champions, pupil parliament, head pupils and other groups,</a:t>
                      </a:r>
                      <a:r>
                        <a:rPr lang="en-GB" sz="1100" baseline="0" dirty="0">
                          <a:solidFill>
                            <a:srgbClr val="990000"/>
                          </a:solidFill>
                          <a:highlight>
                            <a:srgbClr val="FFFF00"/>
                          </a:highlight>
                          <a:latin typeface="Georgia" panose="02040502050405020303" pitchFamily="18" charset="0"/>
                        </a:rPr>
                        <a:t> sports leaders, Caritas Ambassadors, Schools Sports crew. </a:t>
                      </a:r>
                      <a:endParaRPr lang="en-GB" sz="1100" dirty="0">
                        <a:solidFill>
                          <a:srgbClr val="990000"/>
                        </a:solidFill>
                        <a:highlight>
                          <a:srgbClr val="FFFF00"/>
                        </a:highlight>
                        <a:latin typeface="Georgia" panose="02040502050405020303" pitchFamily="18"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100" dirty="0">
                        <a:solidFill>
                          <a:srgbClr val="990000"/>
                        </a:solidFill>
                        <a:latin typeface="Georgia" panose="02040502050405020303" pitchFamily="18" charset="0"/>
                      </a:endParaRPr>
                    </a:p>
                    <a:p>
                      <a:pPr marL="228600" indent="-228600">
                        <a:buAutoNum type="arabicPeriod"/>
                      </a:pPr>
                      <a:endParaRPr lang="en-GB" sz="1100" dirty="0">
                        <a:solidFill>
                          <a:srgbClr val="990000"/>
                        </a:solidFill>
                        <a:highlight>
                          <a:srgbClr val="FFFF00"/>
                        </a:highlight>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MJ/SM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SM/BT</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CTW/MW/HD/AE/SM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BF/HD/SG</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BT</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YB/SM/BF/CS/MJ</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1) Established</a:t>
                      </a:r>
                      <a:r>
                        <a:rPr lang="en-GB" sz="1100" baseline="0" dirty="0">
                          <a:solidFill>
                            <a:srgbClr val="990000"/>
                          </a:solidFill>
                          <a:latin typeface="Georgia" panose="02040502050405020303" pitchFamily="18" charset="0"/>
                        </a:rPr>
                        <a:t> by September 2021 </a:t>
                      </a:r>
                      <a:r>
                        <a:rPr lang="en-GB" sz="1100" dirty="0">
                          <a:solidFill>
                            <a:srgbClr val="990000"/>
                          </a:solidFill>
                          <a:latin typeface="Georgia" panose="02040502050405020303" pitchFamily="18" charset="0"/>
                        </a:rPr>
                        <a:t>and continued until July 2022. </a:t>
                      </a:r>
                    </a:p>
                    <a:p>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2) Established</a:t>
                      </a:r>
                      <a:r>
                        <a:rPr lang="en-GB" sz="1100" baseline="0" dirty="0">
                          <a:solidFill>
                            <a:srgbClr val="990000"/>
                          </a:solidFill>
                          <a:latin typeface="Georgia" panose="02040502050405020303" pitchFamily="18" charset="0"/>
                        </a:rPr>
                        <a:t> by September 2021 </a:t>
                      </a:r>
                      <a:r>
                        <a:rPr lang="en-GB" sz="1100" dirty="0">
                          <a:solidFill>
                            <a:srgbClr val="990000"/>
                          </a:solidFill>
                          <a:latin typeface="Georgia" panose="02040502050405020303" pitchFamily="18" charset="0"/>
                        </a:rPr>
                        <a:t>and continued until July 2022. </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3) Spring 2022 – Staff meeting workshop</a:t>
                      </a:r>
                    </a:p>
                    <a:p>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4) Established</a:t>
                      </a:r>
                      <a:r>
                        <a:rPr lang="en-GB" sz="1100" baseline="0" dirty="0">
                          <a:solidFill>
                            <a:srgbClr val="990000"/>
                          </a:solidFill>
                          <a:latin typeface="Georgia" panose="02040502050405020303" pitchFamily="18" charset="0"/>
                        </a:rPr>
                        <a:t> by September 2021 </a:t>
                      </a:r>
                      <a:r>
                        <a:rPr lang="en-GB" sz="1100" dirty="0">
                          <a:solidFill>
                            <a:srgbClr val="990000"/>
                          </a:solidFill>
                          <a:latin typeface="Georgia" panose="02040502050405020303" pitchFamily="18" charset="0"/>
                        </a:rPr>
                        <a:t>and continued until July 2022. </a:t>
                      </a:r>
                    </a:p>
                    <a:p>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5) Enrolled</a:t>
                      </a:r>
                      <a:r>
                        <a:rPr lang="en-GB" sz="1100" baseline="0" dirty="0">
                          <a:solidFill>
                            <a:srgbClr val="990000"/>
                          </a:solidFill>
                          <a:latin typeface="Georgia" panose="02040502050405020303" pitchFamily="18" charset="0"/>
                        </a:rPr>
                        <a:t> by September 2021 </a:t>
                      </a:r>
                      <a:r>
                        <a:rPr lang="en-GB" sz="1100" dirty="0">
                          <a:solidFill>
                            <a:srgbClr val="990000"/>
                          </a:solidFill>
                          <a:latin typeface="Georgia" panose="02040502050405020303" pitchFamily="18" charset="0"/>
                        </a:rPr>
                        <a:t>and continued until July 2022. </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6) End of</a:t>
                      </a:r>
                      <a:r>
                        <a:rPr lang="en-GB" sz="1100" baseline="0" dirty="0">
                          <a:solidFill>
                            <a:srgbClr val="990000"/>
                          </a:solidFill>
                          <a:latin typeface="Georgia" panose="02040502050405020303" pitchFamily="18" charset="0"/>
                        </a:rPr>
                        <a:t> September/ early October 2022.</a:t>
                      </a:r>
                    </a:p>
                    <a:p>
                      <a:endParaRPr lang="en-GB" sz="1100" baseline="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aseline="0" dirty="0">
                          <a:solidFill>
                            <a:srgbClr val="990000"/>
                          </a:solidFill>
                          <a:latin typeface="Georgia" panose="02040502050405020303" pitchFamily="18" charset="0"/>
                        </a:rPr>
                        <a:t>7) </a:t>
                      </a:r>
                      <a:r>
                        <a:rPr lang="en-GB" sz="1100" dirty="0">
                          <a:solidFill>
                            <a:srgbClr val="990000"/>
                          </a:solidFill>
                          <a:latin typeface="Georgia" panose="02040502050405020303" pitchFamily="18" charset="0"/>
                        </a:rPr>
                        <a:t>Established</a:t>
                      </a:r>
                      <a:r>
                        <a:rPr lang="en-GB" sz="1100" baseline="0" dirty="0">
                          <a:solidFill>
                            <a:srgbClr val="990000"/>
                          </a:solidFill>
                          <a:latin typeface="Georgia" panose="02040502050405020303" pitchFamily="18" charset="0"/>
                        </a:rPr>
                        <a:t> by October half term 2021 </a:t>
                      </a:r>
                      <a:r>
                        <a:rPr lang="en-GB" sz="1100" dirty="0">
                          <a:solidFill>
                            <a:srgbClr val="990000"/>
                          </a:solidFill>
                          <a:latin typeface="Georgia" panose="02040502050405020303" pitchFamily="18" charset="0"/>
                        </a:rPr>
                        <a:t>and continued until July 2022.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 8) Established</a:t>
                      </a:r>
                      <a:r>
                        <a:rPr lang="en-GB" sz="1100" baseline="0" dirty="0">
                          <a:solidFill>
                            <a:srgbClr val="990000"/>
                          </a:solidFill>
                          <a:latin typeface="Georgia" panose="02040502050405020303" pitchFamily="18" charset="0"/>
                        </a:rPr>
                        <a:t> by October half term 2021 </a:t>
                      </a:r>
                      <a:r>
                        <a:rPr lang="en-GB" sz="1100" dirty="0">
                          <a:solidFill>
                            <a:srgbClr val="990000"/>
                          </a:solidFill>
                          <a:latin typeface="Georgia" panose="02040502050405020303" pitchFamily="18" charset="0"/>
                        </a:rPr>
                        <a:t>and continued until July 2022 – in the form of staff meeting ‘workshops’ and also courses such as the</a:t>
                      </a:r>
                      <a:r>
                        <a:rPr lang="en-GB" sz="1100" baseline="0" dirty="0">
                          <a:solidFill>
                            <a:srgbClr val="990000"/>
                          </a:solidFill>
                          <a:latin typeface="Georgia" panose="02040502050405020303" pitchFamily="18" charset="0"/>
                        </a:rPr>
                        <a:t> NSF</a:t>
                      </a:r>
                      <a:r>
                        <a:rPr lang="en-GB" sz="1100" dirty="0">
                          <a:solidFill>
                            <a:srgbClr val="990000"/>
                          </a:solidFill>
                          <a:latin typeface="Georgia" panose="02040502050405020303"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9) Established</a:t>
                      </a:r>
                      <a:r>
                        <a:rPr lang="en-GB" sz="1100" baseline="0" dirty="0">
                          <a:solidFill>
                            <a:srgbClr val="990000"/>
                          </a:solidFill>
                          <a:latin typeface="Georgia" panose="02040502050405020303" pitchFamily="18" charset="0"/>
                        </a:rPr>
                        <a:t> by October half term 2021 </a:t>
                      </a:r>
                      <a:r>
                        <a:rPr lang="en-GB" sz="1100" dirty="0">
                          <a:solidFill>
                            <a:srgbClr val="990000"/>
                          </a:solidFill>
                          <a:latin typeface="Georgia" panose="02040502050405020303" pitchFamily="18" charset="0"/>
                        </a:rPr>
                        <a:t>and continued until July 2022. </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Pupils achieve challenging targets in all classes through focused retrieval resulting in knowledge retention:</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Y2 phonics screening check – </a:t>
                      </a:r>
                      <a:r>
                        <a:rPr lang="en-GB" sz="1100" baseline="0" dirty="0">
                          <a:solidFill>
                            <a:srgbClr val="990000"/>
                          </a:solidFill>
                          <a:latin typeface="Georgia" panose="02040502050405020303" pitchFamily="18" charset="0"/>
                        </a:rPr>
                        <a:t>98% to pass phonics screening check in Y1 (June 2022); 94% to pass phonics screening check in Y2.</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Y4 multiplication check – our target is 95%</a:t>
                      </a:r>
                      <a:r>
                        <a:rPr lang="en-GB" sz="1100" baseline="0" dirty="0">
                          <a:solidFill>
                            <a:srgbClr val="990000"/>
                          </a:solidFill>
                          <a:latin typeface="Georgia" panose="02040502050405020303" pitchFamily="18" charset="0"/>
                        </a:rPr>
                        <a:t> to pass the multiplication check. </a:t>
                      </a:r>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End</a:t>
                      </a:r>
                      <a:r>
                        <a:rPr lang="en-GB" sz="1100" baseline="0" dirty="0">
                          <a:solidFill>
                            <a:srgbClr val="990000"/>
                          </a:solidFill>
                          <a:latin typeface="Georgia" panose="02040502050405020303" pitchFamily="18" charset="0"/>
                        </a:rPr>
                        <a:t> of Year Target for 2021-22 is </a:t>
                      </a:r>
                    </a:p>
                    <a:p>
                      <a:r>
                        <a:rPr lang="en-GB" sz="1100" baseline="0" dirty="0">
                          <a:solidFill>
                            <a:srgbClr val="990000"/>
                          </a:solidFill>
                          <a:latin typeface="Georgia" panose="02040502050405020303" pitchFamily="18" charset="0"/>
                        </a:rPr>
                        <a:t>80% to achieve ELG in EYFS; 98% to pass phonics screening check in Y1; 95% to pass phonics screening check in Y2; 80% to achieve National Standard in Y2 with 27% to achieve combined above NS;  88%+ to achieve NS combined in Y6 with 34% to achieve combined above NS (FFT 20). </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Pupil</a:t>
                      </a:r>
                      <a:r>
                        <a:rPr lang="en-GB" sz="1100" baseline="0" dirty="0">
                          <a:solidFill>
                            <a:srgbClr val="990000"/>
                          </a:solidFill>
                          <a:latin typeface="Georgia" panose="02040502050405020303" pitchFamily="18" charset="0"/>
                        </a:rPr>
                        <a:t> interviews by subject leaders, visitors and external SIP advisors conclude that knowledge retention is very good. </a:t>
                      </a:r>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3493928159"/>
                  </a:ext>
                </a:extLst>
              </a:tr>
            </a:tbl>
          </a:graphicData>
        </a:graphic>
      </p:graphicFrame>
    </p:spTree>
    <p:extLst>
      <p:ext uri="{BB962C8B-B14F-4D97-AF65-F5344CB8AC3E}">
        <p14:creationId xmlns:p14="http://schemas.microsoft.com/office/powerpoint/2010/main" val="12812354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2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Map&#10;&#10;Description automatically generated">
            <a:extLst>
              <a:ext uri="{FF2B5EF4-FFF2-40B4-BE49-F238E27FC236}">
                <a16:creationId xmlns:a16="http://schemas.microsoft.com/office/drawing/2014/main" id="{4643AFA7-F581-4F81-8551-34FBF265E430}"/>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36" name="Rectangle 2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3300" b="1" dirty="0">
                <a:solidFill>
                  <a:srgbClr val="990000"/>
                </a:solidFill>
                <a:latin typeface="Georgia" panose="02040502050405020303" pitchFamily="18" charset="0"/>
              </a:rPr>
              <a:t>Focus Area 4</a:t>
            </a:r>
          </a:p>
        </p:txBody>
      </p:sp>
      <p:sp>
        <p:nvSpPr>
          <p:cNvPr id="37" name="Rectangle 2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2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3" y="2718054"/>
            <a:ext cx="4919364" cy="3207258"/>
          </a:xfrm>
        </p:spPr>
        <p:txBody>
          <a:bodyPr anchor="t">
            <a:normAutofit/>
          </a:bodyPr>
          <a:lstStyle/>
          <a:p>
            <a:pPr marL="0" indent="0">
              <a:buNone/>
            </a:pPr>
            <a:r>
              <a:rPr lang="en-GB" sz="3000" b="1" dirty="0">
                <a:latin typeface="Georgia" panose="02040502050405020303" pitchFamily="18" charset="0"/>
              </a:rPr>
              <a:t>Common Good:</a:t>
            </a:r>
          </a:p>
          <a:p>
            <a:pPr marL="0" indent="0">
              <a:buNone/>
            </a:pPr>
            <a:r>
              <a:rPr lang="en-GB" sz="3000" b="1" dirty="0">
                <a:latin typeface="Georgia" panose="02040502050405020303" pitchFamily="18" charset="0"/>
              </a:rPr>
              <a:t>Teach Heart Alliance</a:t>
            </a:r>
          </a:p>
        </p:txBody>
      </p:sp>
    </p:spTree>
    <p:extLst>
      <p:ext uri="{BB962C8B-B14F-4D97-AF65-F5344CB8AC3E}">
        <p14:creationId xmlns:p14="http://schemas.microsoft.com/office/powerpoint/2010/main" val="1003108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nvGraphicFramePr>
        <p:xfrm>
          <a:off x="494522" y="346442"/>
          <a:ext cx="11299371" cy="5421872"/>
        </p:xfrm>
        <a:graphic>
          <a:graphicData uri="http://schemas.openxmlformats.org/drawingml/2006/table">
            <a:tbl>
              <a:tblPr firstRow="1" bandRow="1">
                <a:tableStyleId>{F5AB1C69-6EDB-4FF4-983F-18BD219EF322}</a:tableStyleId>
              </a:tblPr>
              <a:tblGrid>
                <a:gridCol w="2264519">
                  <a:extLst>
                    <a:ext uri="{9D8B030D-6E8A-4147-A177-3AD203B41FA5}">
                      <a16:colId xmlns:a16="http://schemas.microsoft.com/office/drawing/2014/main" val="3176251353"/>
                    </a:ext>
                  </a:extLst>
                </a:gridCol>
                <a:gridCol w="3371171">
                  <a:extLst>
                    <a:ext uri="{9D8B030D-6E8A-4147-A177-3AD203B41FA5}">
                      <a16:colId xmlns:a16="http://schemas.microsoft.com/office/drawing/2014/main" val="3871744346"/>
                    </a:ext>
                  </a:extLst>
                </a:gridCol>
                <a:gridCol w="1146255">
                  <a:extLst>
                    <a:ext uri="{9D8B030D-6E8A-4147-A177-3AD203B41FA5}">
                      <a16:colId xmlns:a16="http://schemas.microsoft.com/office/drawing/2014/main" val="864314734"/>
                    </a:ext>
                  </a:extLst>
                </a:gridCol>
                <a:gridCol w="2258713">
                  <a:extLst>
                    <a:ext uri="{9D8B030D-6E8A-4147-A177-3AD203B41FA5}">
                      <a16:colId xmlns:a16="http://schemas.microsoft.com/office/drawing/2014/main" val="464457378"/>
                    </a:ext>
                  </a:extLst>
                </a:gridCol>
                <a:gridCol w="2258713">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Common Good:</a:t>
                      </a:r>
                    </a:p>
                    <a:p>
                      <a:r>
                        <a:rPr lang="en-GB" sz="2000" dirty="0">
                          <a:latin typeface="Georgia" panose="02040502050405020303" pitchFamily="18" charset="0"/>
                        </a:rPr>
                        <a:t>Teach Heart Alliance</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Work to establish and develop relationships with potential Teaching School Hubs</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To engage with Bury Hub bid</a:t>
                      </a:r>
                    </a:p>
                    <a:p>
                      <a:pPr marL="228600" indent="-228600">
                        <a:buAutoNum type="arabicPeriod"/>
                      </a:pPr>
                      <a:r>
                        <a:rPr lang="en-GB" sz="1100" dirty="0">
                          <a:solidFill>
                            <a:srgbClr val="990000"/>
                          </a:solidFill>
                          <a:highlight>
                            <a:srgbClr val="FFFF00"/>
                          </a:highlight>
                          <a:latin typeface="Georgia" panose="02040502050405020303" pitchFamily="18" charset="0"/>
                        </a:rPr>
                        <a:t>Ensure website is updated with current offer</a:t>
                      </a:r>
                    </a:p>
                  </a:txBody>
                  <a:tcPr/>
                </a:tc>
                <a:tc>
                  <a:txBody>
                    <a:bodyPr/>
                    <a:lstStyle/>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BF</a:t>
                      </a:r>
                    </a:p>
                  </a:txBody>
                  <a:tcPr/>
                </a:tc>
                <a:tc>
                  <a:txBody>
                    <a:bodyPr/>
                    <a:lstStyle/>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Work of TSA is continued following de-designation in Sep 2021.</a:t>
                      </a:r>
                    </a:p>
                  </a:txBody>
                  <a:tcPr/>
                </a:tc>
                <a:extLst>
                  <a:ext uri="{0D108BD9-81ED-4DB2-BD59-A6C34878D82A}">
                    <a16:rowId xmlns:a16="http://schemas.microsoft.com/office/drawing/2014/main" val="3493928159"/>
                  </a:ext>
                </a:extLst>
              </a:tr>
              <a:tr h="775456">
                <a:tc>
                  <a:txBody>
                    <a:bodyPr/>
                    <a:lstStyle/>
                    <a:p>
                      <a:r>
                        <a:rPr lang="en-GB" sz="1100" dirty="0">
                          <a:solidFill>
                            <a:srgbClr val="990000"/>
                          </a:solidFill>
                          <a:latin typeface="Georgia" panose="02040502050405020303" pitchFamily="18" charset="0"/>
                        </a:rPr>
                        <a:t>PGCE programme</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Ensure high standards of training are delivered, with a blended approach used where appropriate.</a:t>
                      </a:r>
                    </a:p>
                    <a:p>
                      <a:pPr marL="228600" indent="-228600">
                        <a:buAutoNum type="arabicPeriod"/>
                      </a:pPr>
                      <a:r>
                        <a:rPr lang="en-GB" sz="1100" dirty="0">
                          <a:solidFill>
                            <a:srgbClr val="990000"/>
                          </a:solidFill>
                          <a:highlight>
                            <a:srgbClr val="FFFF00"/>
                          </a:highlight>
                          <a:latin typeface="Georgia" panose="02040502050405020303" pitchFamily="18" charset="0"/>
                        </a:rPr>
                        <a:t>Resilience is promoted amongst PGCE cohort</a:t>
                      </a:r>
                    </a:p>
                    <a:p>
                      <a:pPr marL="228600" indent="-228600">
                        <a:buAutoNum type="arabicPeriod"/>
                      </a:pPr>
                      <a:r>
                        <a:rPr lang="en-GB" sz="1100" dirty="0">
                          <a:solidFill>
                            <a:srgbClr val="990000"/>
                          </a:solidFill>
                          <a:highlight>
                            <a:srgbClr val="FFFF00"/>
                          </a:highlight>
                          <a:latin typeface="Georgia" panose="02040502050405020303" pitchFamily="18" charset="0"/>
                        </a:rPr>
                        <a:t>Recruitment for 2021 &amp; 2022 cohorts remain a priority area for Heart Director.</a:t>
                      </a:r>
                    </a:p>
                  </a:txBody>
                  <a:tcPr/>
                </a:tc>
                <a:tc>
                  <a:txBody>
                    <a:bodyPr/>
                    <a:lstStyle/>
                    <a:p>
                      <a:r>
                        <a:rPr lang="en-GB" sz="1100" dirty="0">
                          <a:solidFill>
                            <a:srgbClr val="990000"/>
                          </a:solidFill>
                          <a:latin typeface="Georgia" panose="02040502050405020303" pitchFamily="18" charset="0"/>
                        </a:rPr>
                        <a:t>BF</a:t>
                      </a:r>
                    </a:p>
                  </a:txBody>
                  <a:tcPr/>
                </a:tc>
                <a:tc>
                  <a:txBody>
                    <a:bodyPr/>
                    <a:lstStyle/>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PGCE cohort successful and recruitment figures high for 2021 viability.</a:t>
                      </a:r>
                    </a:p>
                  </a:txBody>
                  <a:tcPr/>
                </a:tc>
                <a:extLst>
                  <a:ext uri="{0D108BD9-81ED-4DB2-BD59-A6C34878D82A}">
                    <a16:rowId xmlns:a16="http://schemas.microsoft.com/office/drawing/2014/main" val="2003828342"/>
                  </a:ext>
                </a:extLst>
              </a:tr>
              <a:tr h="775456">
                <a:tc>
                  <a:txBody>
                    <a:bodyPr/>
                    <a:lstStyle/>
                    <a:p>
                      <a:r>
                        <a:rPr lang="en-GB" sz="1100" dirty="0">
                          <a:solidFill>
                            <a:srgbClr val="990000"/>
                          </a:solidFill>
                          <a:latin typeface="Georgia" panose="02040502050405020303" pitchFamily="18" charset="0"/>
                        </a:rPr>
                        <a:t>System Leadership</a:t>
                      </a: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Training for system leaders is ongoing – with planned and delivered CPDF for those new to the role.</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BF</a:t>
                      </a:r>
                    </a:p>
                    <a:p>
                      <a:r>
                        <a:rPr lang="en-GB" sz="1100" dirty="0">
                          <a:solidFill>
                            <a:srgbClr val="990000"/>
                          </a:solidFill>
                          <a:latin typeface="Georgia" panose="02040502050405020303" pitchFamily="18" charset="0"/>
                        </a:rPr>
                        <a:t>MJ</a:t>
                      </a:r>
                    </a:p>
                  </a:txBody>
                  <a:tcPr/>
                </a:tc>
                <a:tc>
                  <a:txBody>
                    <a:bodyPr/>
                    <a:lstStyle/>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Adequate capacity to deliver programmes to other schools.</a:t>
                      </a:r>
                    </a:p>
                  </a:txBody>
                  <a:tcPr/>
                </a:tc>
                <a:extLst>
                  <a:ext uri="{0D108BD9-81ED-4DB2-BD59-A6C34878D82A}">
                    <a16:rowId xmlns:a16="http://schemas.microsoft.com/office/drawing/2014/main" val="4126392510"/>
                  </a:ext>
                </a:extLst>
              </a:tr>
              <a:tr h="775456">
                <a:tc>
                  <a:txBody>
                    <a:bodyPr/>
                    <a:lstStyle/>
                    <a:p>
                      <a:r>
                        <a:rPr lang="en-GB" sz="1100" dirty="0">
                          <a:solidFill>
                            <a:srgbClr val="990000"/>
                          </a:solidFill>
                          <a:latin typeface="Georgia" panose="02040502050405020303" pitchFamily="18" charset="0"/>
                        </a:rPr>
                        <a:t>CPDF</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Maintain offer including NPQ delivery during pandemic.</a:t>
                      </a:r>
                    </a:p>
                    <a:p>
                      <a:pPr marL="228600" indent="-228600">
                        <a:buAutoNum type="arabicPeriod"/>
                      </a:pPr>
                      <a:r>
                        <a:rPr lang="en-GB" sz="1100" dirty="0">
                          <a:solidFill>
                            <a:srgbClr val="990000"/>
                          </a:solidFill>
                          <a:highlight>
                            <a:srgbClr val="00FF00"/>
                          </a:highlight>
                          <a:latin typeface="Georgia" panose="02040502050405020303" pitchFamily="18" charset="0"/>
                        </a:rPr>
                        <a:t>BTK to be offered to all partners via remote/blended offer.</a:t>
                      </a:r>
                    </a:p>
                    <a:p>
                      <a:pPr marL="228600" indent="-228600">
                        <a:buAutoNum type="arabicPeriod"/>
                      </a:pPr>
                      <a:r>
                        <a:rPr lang="en-GB" sz="1100" dirty="0">
                          <a:solidFill>
                            <a:srgbClr val="990000"/>
                          </a:solidFill>
                          <a:highlight>
                            <a:srgbClr val="00FF00"/>
                          </a:highlight>
                          <a:latin typeface="Georgia" panose="02040502050405020303" pitchFamily="18" charset="0"/>
                        </a:rPr>
                        <a:t>Engage with </a:t>
                      </a:r>
                      <a:r>
                        <a:rPr lang="en-GB" sz="1100" dirty="0" err="1">
                          <a:solidFill>
                            <a:srgbClr val="990000"/>
                          </a:solidFill>
                          <a:highlight>
                            <a:srgbClr val="00FF00"/>
                          </a:highlight>
                          <a:latin typeface="Georgia" panose="02040502050405020303" pitchFamily="18" charset="0"/>
                        </a:rPr>
                        <a:t>EducareM</a:t>
                      </a:r>
                      <a:r>
                        <a:rPr lang="en-GB" sz="1100" dirty="0">
                          <a:solidFill>
                            <a:srgbClr val="990000"/>
                          </a:solidFill>
                          <a:highlight>
                            <a:srgbClr val="00FF00"/>
                          </a:highlight>
                          <a:latin typeface="Georgia" panose="02040502050405020303" pitchFamily="18" charset="0"/>
                        </a:rPr>
                        <a:t> Lead Team to secure leadership of middle leadership programme and governance training.</a:t>
                      </a:r>
                    </a:p>
                    <a:p>
                      <a:pPr marL="228600" indent="-228600">
                        <a:buAutoNum type="arabicPeriod"/>
                      </a:pPr>
                      <a:r>
                        <a:rPr lang="en-GB" sz="1100" dirty="0">
                          <a:solidFill>
                            <a:srgbClr val="990000"/>
                          </a:solidFill>
                          <a:highlight>
                            <a:srgbClr val="00FF00"/>
                          </a:highlight>
                          <a:latin typeface="Georgia" panose="02040502050405020303" pitchFamily="18" charset="0"/>
                        </a:rPr>
                        <a:t>To lead core CPDF provision for Diocese of Salford, ensuring that a blended approach is suitable for delegates and schools.</a:t>
                      </a:r>
                    </a:p>
                  </a:txBody>
                  <a:tcPr/>
                </a:tc>
                <a:tc>
                  <a:txBody>
                    <a:bodyPr/>
                    <a:lstStyle/>
                    <a:p>
                      <a:r>
                        <a:rPr lang="en-GB" sz="1100" dirty="0">
                          <a:solidFill>
                            <a:srgbClr val="990000"/>
                          </a:solidFill>
                          <a:latin typeface="Georgia" panose="02040502050405020303" pitchFamily="18" charset="0"/>
                        </a:rPr>
                        <a:t>MJ</a:t>
                      </a:r>
                    </a:p>
                  </a:txBody>
                  <a:tcPr/>
                </a:tc>
                <a:tc>
                  <a:txBody>
                    <a:bodyPr/>
                    <a:lstStyle/>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Training is successfully delivered with positive evaluation of impact.</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Future proof training provision.</a:t>
                      </a:r>
                    </a:p>
                  </a:txBody>
                  <a:tcPr/>
                </a:tc>
                <a:extLst>
                  <a:ext uri="{0D108BD9-81ED-4DB2-BD59-A6C34878D82A}">
                    <a16:rowId xmlns:a16="http://schemas.microsoft.com/office/drawing/2014/main" val="4050799888"/>
                  </a:ext>
                </a:extLst>
              </a:tr>
            </a:tbl>
          </a:graphicData>
        </a:graphic>
      </p:graphicFrame>
    </p:spTree>
    <p:extLst>
      <p:ext uri="{BB962C8B-B14F-4D97-AF65-F5344CB8AC3E}">
        <p14:creationId xmlns:p14="http://schemas.microsoft.com/office/powerpoint/2010/main" val="40915071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nvGraphicFramePr>
        <p:xfrm>
          <a:off x="494522" y="346442"/>
          <a:ext cx="11299371" cy="4737856"/>
        </p:xfrm>
        <a:graphic>
          <a:graphicData uri="http://schemas.openxmlformats.org/drawingml/2006/table">
            <a:tbl>
              <a:tblPr firstRow="1" bandRow="1">
                <a:tableStyleId>{F5AB1C69-6EDB-4FF4-983F-18BD219EF322}</a:tableStyleId>
              </a:tblPr>
              <a:tblGrid>
                <a:gridCol w="2264519">
                  <a:extLst>
                    <a:ext uri="{9D8B030D-6E8A-4147-A177-3AD203B41FA5}">
                      <a16:colId xmlns:a16="http://schemas.microsoft.com/office/drawing/2014/main" val="3176251353"/>
                    </a:ext>
                  </a:extLst>
                </a:gridCol>
                <a:gridCol w="3380502">
                  <a:extLst>
                    <a:ext uri="{9D8B030D-6E8A-4147-A177-3AD203B41FA5}">
                      <a16:colId xmlns:a16="http://schemas.microsoft.com/office/drawing/2014/main" val="3871744346"/>
                    </a:ext>
                  </a:extLst>
                </a:gridCol>
                <a:gridCol w="1136924">
                  <a:extLst>
                    <a:ext uri="{9D8B030D-6E8A-4147-A177-3AD203B41FA5}">
                      <a16:colId xmlns:a16="http://schemas.microsoft.com/office/drawing/2014/main" val="864314734"/>
                    </a:ext>
                  </a:extLst>
                </a:gridCol>
                <a:gridCol w="2258713">
                  <a:extLst>
                    <a:ext uri="{9D8B030D-6E8A-4147-A177-3AD203B41FA5}">
                      <a16:colId xmlns:a16="http://schemas.microsoft.com/office/drawing/2014/main" val="2150036517"/>
                    </a:ext>
                  </a:extLst>
                </a:gridCol>
                <a:gridCol w="2258713">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Common Good:</a:t>
                      </a:r>
                    </a:p>
                    <a:p>
                      <a:r>
                        <a:rPr lang="en-GB" sz="2000" dirty="0">
                          <a:latin typeface="Georgia" panose="02040502050405020303" pitchFamily="18" charset="0"/>
                        </a:rPr>
                        <a:t>Heart Alliance | Hub</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Timescale</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ITT is further developed to ensure excellent standard of early career teachers are delivered to the profession.</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New University of Cumbria PGCE school direct framework is implemented</a:t>
                      </a:r>
                    </a:p>
                    <a:p>
                      <a:pPr marL="228600" indent="-228600">
                        <a:buAutoNum type="arabicPeriod"/>
                      </a:pPr>
                      <a:r>
                        <a:rPr lang="en-GB" sz="1100" dirty="0">
                          <a:solidFill>
                            <a:srgbClr val="990000"/>
                          </a:solidFill>
                          <a:highlight>
                            <a:srgbClr val="FFFF00"/>
                          </a:highlight>
                          <a:latin typeface="Georgia" panose="02040502050405020303" pitchFamily="18" charset="0"/>
                        </a:rPr>
                        <a:t>BF (PPL) to QA programme in liaison with PJ (UPL)</a:t>
                      </a:r>
                    </a:p>
                  </a:txBody>
                  <a:tcPr/>
                </a:tc>
                <a:tc>
                  <a:txBody>
                    <a:bodyPr/>
                    <a:lstStyle/>
                    <a:p>
                      <a:r>
                        <a:rPr lang="en-GB" sz="1100" dirty="0">
                          <a:solidFill>
                            <a:srgbClr val="990000"/>
                          </a:solidFill>
                          <a:latin typeface="Georgia" panose="02040502050405020303" pitchFamily="18" charset="0"/>
                        </a:rPr>
                        <a:t>BF</a:t>
                      </a:r>
                    </a:p>
                  </a:txBody>
                  <a:tcPr/>
                </a:tc>
                <a:tc>
                  <a:txBody>
                    <a:bodyPr/>
                    <a:lstStyle/>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Teach Heart Alliance is established, continuing the work of Heart TSA and ensuring positive impact on ITT, CPD &amp; wider system support. </a:t>
                      </a:r>
                    </a:p>
                  </a:txBody>
                  <a:tcPr/>
                </a:tc>
                <a:extLst>
                  <a:ext uri="{0D108BD9-81ED-4DB2-BD59-A6C34878D82A}">
                    <a16:rowId xmlns:a16="http://schemas.microsoft.com/office/drawing/2014/main" val="3493928159"/>
                  </a:ext>
                </a:extLst>
              </a:tr>
              <a:tr h="775456">
                <a:tc>
                  <a:txBody>
                    <a:bodyPr/>
                    <a:lstStyle/>
                    <a:p>
                      <a:r>
                        <a:rPr lang="en-GB" sz="1100" dirty="0">
                          <a:solidFill>
                            <a:srgbClr val="990000"/>
                          </a:solidFill>
                          <a:latin typeface="Georgia" panose="02040502050405020303" pitchFamily="18" charset="0"/>
                        </a:rPr>
                        <a:t>Establish and reinforce new and existing partnerships post TSA.</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Partnerships further established: TS Hubs, Star, NPQs (CEFEL &amp; OLP), </a:t>
                      </a:r>
                      <a:r>
                        <a:rPr lang="en-GB" sz="1100" dirty="0" err="1">
                          <a:solidFill>
                            <a:srgbClr val="990000"/>
                          </a:solidFill>
                          <a:highlight>
                            <a:srgbClr val="FFFF00"/>
                          </a:highlight>
                          <a:latin typeface="Georgia" panose="02040502050405020303" pitchFamily="18" charset="0"/>
                        </a:rPr>
                        <a:t>EducareM</a:t>
                      </a:r>
                      <a:r>
                        <a:rPr lang="en-GB" sz="1100" dirty="0">
                          <a:solidFill>
                            <a:srgbClr val="990000"/>
                          </a:solidFill>
                          <a:highlight>
                            <a:srgbClr val="FFFF00"/>
                          </a:highlight>
                          <a:latin typeface="Georgia" panose="02040502050405020303" pitchFamily="18" charset="0"/>
                        </a:rPr>
                        <a:t>, Diocese, RFK Human Rights, Comino.</a:t>
                      </a:r>
                    </a:p>
                    <a:p>
                      <a:pPr marL="0" indent="0">
                        <a:buNone/>
                      </a:pPr>
                      <a:endParaRPr lang="en-GB" sz="1100" dirty="0">
                        <a:solidFill>
                          <a:srgbClr val="990000"/>
                        </a:solidFill>
                        <a:latin typeface="Georgia" panose="02040502050405020303" pitchFamily="18" charset="0"/>
                      </a:endParaRPr>
                    </a:p>
                    <a:p>
                      <a:pPr marL="228600" indent="-228600">
                        <a:buAutoNum type="arabicPeriod"/>
                      </a:pPr>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BF/MJ</a:t>
                      </a:r>
                    </a:p>
                  </a:txBody>
                  <a:tcPr/>
                </a:tc>
                <a:tc>
                  <a:txBody>
                    <a:bodyPr/>
                    <a:lstStyle/>
                    <a:p>
                      <a:endParaRPr lang="en-GB" sz="1100" dirty="0">
                        <a:solidFill>
                          <a:srgbClr val="990000"/>
                        </a:solidFill>
                        <a:latin typeface="Georgia" panose="02040502050405020303" pitchFamily="18" charset="0"/>
                      </a:endParaRPr>
                    </a:p>
                  </a:txBody>
                  <a:tcPr/>
                </a:tc>
                <a:tc>
                  <a:txBody>
                    <a:bodyPr/>
                    <a:lstStyle/>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2003828342"/>
                  </a:ext>
                </a:extLst>
              </a:tr>
              <a:tr h="775456">
                <a:tc>
                  <a:txBody>
                    <a:bodyPr/>
                    <a:lstStyle/>
                    <a:p>
                      <a:r>
                        <a:rPr lang="en-GB" sz="1100" dirty="0">
                          <a:solidFill>
                            <a:srgbClr val="990000"/>
                          </a:solidFill>
                          <a:latin typeface="Georgia" panose="02040502050405020303" pitchFamily="18" charset="0"/>
                        </a:rPr>
                        <a:t>School to school support partnerships further developed to ensure impact on common good.</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Existing DFE projects are managed to successful completion with impact reported to DFE.</a:t>
                      </a:r>
                    </a:p>
                    <a:p>
                      <a:pPr marL="228600" indent="-228600">
                        <a:buAutoNum type="arabicPeriod"/>
                      </a:pPr>
                      <a:r>
                        <a:rPr lang="en-GB" sz="1100" dirty="0">
                          <a:solidFill>
                            <a:srgbClr val="990000"/>
                          </a:solidFill>
                          <a:highlight>
                            <a:srgbClr val="FFFF00"/>
                          </a:highlight>
                          <a:latin typeface="Georgia" panose="02040502050405020303" pitchFamily="18" charset="0"/>
                        </a:rPr>
                        <a:t>Wider partnerships via Star, Diocese, CAT &amp; School Improvement Hubs developed.</a:t>
                      </a:r>
                    </a:p>
                    <a:p>
                      <a:pPr marL="228600" indent="-228600">
                        <a:buAutoNum type="arabicPeriod"/>
                      </a:pPr>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BF</a:t>
                      </a:r>
                    </a:p>
                  </a:txBody>
                  <a:tcPr/>
                </a:tc>
                <a:tc>
                  <a:txBody>
                    <a:bodyPr/>
                    <a:lstStyle/>
                    <a:p>
                      <a:endParaRPr lang="en-GB" sz="1100" dirty="0">
                        <a:solidFill>
                          <a:srgbClr val="990000"/>
                        </a:solidFill>
                        <a:latin typeface="Georgia" panose="02040502050405020303" pitchFamily="18" charset="0"/>
                      </a:endParaRPr>
                    </a:p>
                  </a:txBody>
                  <a:tcPr/>
                </a:tc>
                <a:tc>
                  <a:txBody>
                    <a:bodyPr/>
                    <a:lstStyle/>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4126392510"/>
                  </a:ext>
                </a:extLst>
              </a:tr>
              <a:tr h="775456">
                <a:tc>
                  <a:txBody>
                    <a:bodyPr/>
                    <a:lstStyle/>
                    <a:p>
                      <a:r>
                        <a:rPr lang="en-GB" sz="1100" dirty="0">
                          <a:solidFill>
                            <a:srgbClr val="990000"/>
                          </a:solidFill>
                          <a:latin typeface="Georgia" panose="02040502050405020303" pitchFamily="18" charset="0"/>
                        </a:rPr>
                        <a:t>Develop a relevant CPDF offer to improve performance across the Alliance. </a:t>
                      </a:r>
                    </a:p>
                  </a:txBody>
                  <a:tcPr/>
                </a:tc>
                <a:tc>
                  <a:txBody>
                    <a:bodyPr/>
                    <a:lstStyle/>
                    <a:p>
                      <a:pPr marL="228600" indent="-228600">
                        <a:buAutoNum type="arabicPeriod"/>
                      </a:pPr>
                      <a:r>
                        <a:rPr lang="en-GB" sz="1100" dirty="0">
                          <a:solidFill>
                            <a:srgbClr val="990000"/>
                          </a:solidFill>
                          <a:highlight>
                            <a:srgbClr val="FFFF00"/>
                          </a:highlight>
                          <a:latin typeface="Georgia" panose="02040502050405020303" pitchFamily="18" charset="0"/>
                        </a:rPr>
                        <a:t>Focused CPD linked to requests from Alliance.</a:t>
                      </a:r>
                    </a:p>
                    <a:p>
                      <a:pPr marL="228600" indent="-228600">
                        <a:buAutoNum type="arabicPeriod"/>
                      </a:pPr>
                      <a:r>
                        <a:rPr lang="en-GB" sz="1100" dirty="0">
                          <a:solidFill>
                            <a:srgbClr val="990000"/>
                          </a:solidFill>
                          <a:highlight>
                            <a:srgbClr val="FFFF00"/>
                          </a:highlight>
                          <a:latin typeface="Georgia" panose="02040502050405020303" pitchFamily="18" charset="0"/>
                        </a:rPr>
                        <a:t>Leading of NSF programmes – NSF1</a:t>
                      </a:r>
                    </a:p>
                    <a:p>
                      <a:pPr marL="228600" indent="-228600">
                        <a:buAutoNum type="arabicPeriod"/>
                      </a:pPr>
                      <a:r>
                        <a:rPr lang="en-GB" sz="1100" dirty="0">
                          <a:solidFill>
                            <a:srgbClr val="990000"/>
                          </a:solidFill>
                          <a:highlight>
                            <a:srgbClr val="FFFF00"/>
                          </a:highlight>
                          <a:latin typeface="Georgia" panose="02040502050405020303" pitchFamily="18" charset="0"/>
                        </a:rPr>
                        <a:t>Leading of Diocesan CPDF programmes.</a:t>
                      </a:r>
                    </a:p>
                    <a:p>
                      <a:pPr marL="228600" indent="-228600">
                        <a:buAutoNum type="arabicPeriod"/>
                      </a:pPr>
                      <a:r>
                        <a:rPr lang="en-GB" sz="1100" dirty="0" err="1">
                          <a:solidFill>
                            <a:srgbClr val="990000"/>
                          </a:solidFill>
                          <a:highlight>
                            <a:srgbClr val="FFFF00"/>
                          </a:highlight>
                          <a:latin typeface="Georgia" panose="02040502050405020303" pitchFamily="18" charset="0"/>
                        </a:rPr>
                        <a:t>EEDnet</a:t>
                      </a:r>
                      <a:r>
                        <a:rPr lang="en-GB" sz="1100" dirty="0">
                          <a:solidFill>
                            <a:srgbClr val="990000"/>
                          </a:solidFill>
                          <a:highlight>
                            <a:srgbClr val="FFFF00"/>
                          </a:highlight>
                          <a:latin typeface="Georgia" panose="02040502050405020303" pitchFamily="18" charset="0"/>
                        </a:rPr>
                        <a:t> projects.</a:t>
                      </a:r>
                    </a:p>
                  </a:txBody>
                  <a:tcPr/>
                </a:tc>
                <a:tc>
                  <a:txBody>
                    <a:bodyPr/>
                    <a:lstStyle/>
                    <a:p>
                      <a:r>
                        <a:rPr lang="en-GB" sz="1100" dirty="0">
                          <a:solidFill>
                            <a:srgbClr val="990000"/>
                          </a:solidFill>
                          <a:latin typeface="Georgia" panose="02040502050405020303" pitchFamily="18" charset="0"/>
                        </a:rPr>
                        <a:t>MJ/BF</a:t>
                      </a:r>
                    </a:p>
                  </a:txBody>
                  <a:tcPr/>
                </a:tc>
                <a:tc>
                  <a:txBody>
                    <a:bodyPr/>
                    <a:lstStyle/>
                    <a:p>
                      <a:endParaRPr lang="en-GB" sz="1100" dirty="0">
                        <a:solidFill>
                          <a:srgbClr val="990000"/>
                        </a:solidFill>
                        <a:latin typeface="Georgia" panose="02040502050405020303" pitchFamily="18" charset="0"/>
                      </a:endParaRPr>
                    </a:p>
                  </a:txBody>
                  <a:tcPr/>
                </a:tc>
                <a:tc>
                  <a:txBody>
                    <a:bodyPr/>
                    <a:lstStyle/>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4050799888"/>
                  </a:ext>
                </a:extLst>
              </a:tr>
            </a:tbl>
          </a:graphicData>
        </a:graphic>
      </p:graphicFrame>
    </p:spTree>
    <p:extLst>
      <p:ext uri="{BB962C8B-B14F-4D97-AF65-F5344CB8AC3E}">
        <p14:creationId xmlns:p14="http://schemas.microsoft.com/office/powerpoint/2010/main" val="2197450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B84249-0A09-5BD4-18A0-BEF0830F107E}"/>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38342568-A932-B631-2A0B-313402FFAA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Map&#10;&#10;Description automatically generated">
            <a:extLst>
              <a:ext uri="{FF2B5EF4-FFF2-40B4-BE49-F238E27FC236}">
                <a16:creationId xmlns:a16="http://schemas.microsoft.com/office/drawing/2014/main" id="{381EA391-DB39-B0D8-8FDB-2E21E96009F6}"/>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4C20F9E6-9DA2-91B7-E741-E620264E8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E893393-205B-7AA1-A839-94CC6A40DC63}"/>
              </a:ext>
            </a:extLst>
          </p:cNvPr>
          <p:cNvSpPr>
            <a:spLocks noGrp="1"/>
          </p:cNvSpPr>
          <p:nvPr>
            <p:ph type="title"/>
          </p:nvPr>
        </p:nvSpPr>
        <p:spPr>
          <a:xfrm>
            <a:off x="371094" y="1161288"/>
            <a:ext cx="3438144" cy="1124712"/>
          </a:xfrm>
        </p:spPr>
        <p:txBody>
          <a:bodyPr anchor="b">
            <a:normAutofit/>
          </a:bodyPr>
          <a:lstStyle/>
          <a:p>
            <a:r>
              <a:rPr lang="en-GB" sz="2800" b="1" dirty="0">
                <a:solidFill>
                  <a:srgbClr val="990000"/>
                </a:solidFill>
                <a:latin typeface="Georgia" panose="02040502050405020303" pitchFamily="18" charset="0"/>
              </a:rPr>
              <a:t>Focus Area 2</a:t>
            </a:r>
          </a:p>
        </p:txBody>
      </p:sp>
      <p:sp>
        <p:nvSpPr>
          <p:cNvPr id="24" name="Rectangle 23">
            <a:extLst>
              <a:ext uri="{FF2B5EF4-FFF2-40B4-BE49-F238E27FC236}">
                <a16:creationId xmlns:a16="http://schemas.microsoft.com/office/drawing/2014/main" id="{4CBCCAB8-E004-EA15-FC20-14F91B07AF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BB58090-A851-FF53-7A29-4A56E00808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E7D935B3-604C-868C-E797-3657CFAF4737}"/>
              </a:ext>
            </a:extLst>
          </p:cNvPr>
          <p:cNvSpPr>
            <a:spLocks noGrp="1"/>
          </p:cNvSpPr>
          <p:nvPr>
            <p:ph idx="1"/>
          </p:nvPr>
        </p:nvSpPr>
        <p:spPr>
          <a:xfrm>
            <a:off x="371094" y="2718054"/>
            <a:ext cx="3438906" cy="3207258"/>
          </a:xfrm>
        </p:spPr>
        <p:txBody>
          <a:bodyPr anchor="t">
            <a:normAutofit/>
          </a:bodyPr>
          <a:lstStyle/>
          <a:p>
            <a:pPr marL="0" indent="0">
              <a:buNone/>
            </a:pPr>
            <a:r>
              <a:rPr lang="en-GB" sz="1700" b="1" dirty="0">
                <a:latin typeface="Georgia" panose="02040502050405020303" pitchFamily="18" charset="0"/>
              </a:rPr>
              <a:t>Religious Education</a:t>
            </a:r>
          </a:p>
        </p:txBody>
      </p:sp>
    </p:spTree>
    <p:extLst>
      <p:ext uri="{BB962C8B-B14F-4D97-AF65-F5344CB8AC3E}">
        <p14:creationId xmlns:p14="http://schemas.microsoft.com/office/powerpoint/2010/main" val="3706305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8D0B4-5E7A-4FC5-8551-FC8C5005C00D}"/>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0F316125-18BB-489D-8A74-8120FD416832}"/>
              </a:ext>
            </a:extLst>
          </p:cNvPr>
          <p:cNvSpPr>
            <a:spLocks noGrp="1"/>
          </p:cNvSpPr>
          <p:nvPr>
            <p:ph type="subTitle" idx="1"/>
          </p:nvPr>
        </p:nvSpPr>
        <p:spPr/>
        <p:txBody>
          <a:bodyPr/>
          <a:lstStyle/>
          <a:p>
            <a:endParaRPr lang="en-GB"/>
          </a:p>
        </p:txBody>
      </p:sp>
      <p:pic>
        <p:nvPicPr>
          <p:cNvPr id="5" name="Picture 4" descr="Map&#10;&#10;Description automatically generated">
            <a:extLst>
              <a:ext uri="{FF2B5EF4-FFF2-40B4-BE49-F238E27FC236}">
                <a16:creationId xmlns:a16="http://schemas.microsoft.com/office/drawing/2014/main" id="{BAF11314-F875-4BEF-BDE5-54A5D3903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0558" y="0"/>
            <a:ext cx="8570884" cy="6858000"/>
          </a:xfrm>
          <a:prstGeom prst="rect">
            <a:avLst/>
          </a:prstGeom>
        </p:spPr>
      </p:pic>
    </p:spTree>
    <p:extLst>
      <p:ext uri="{BB962C8B-B14F-4D97-AF65-F5344CB8AC3E}">
        <p14:creationId xmlns:p14="http://schemas.microsoft.com/office/powerpoint/2010/main" val="36120310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3BAF07C-C39E-42EB-BB22-8D46691D97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12193061" cy="6869209"/>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8E9CF54-0466-4261-9E62-0249E60E18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13" name="Freeform 5">
              <a:extLst>
                <a:ext uri="{FF2B5EF4-FFF2-40B4-BE49-F238E27FC236}">
                  <a16:creationId xmlns:a16="http://schemas.microsoft.com/office/drawing/2014/main" id="{33E32106-E8B1-4F76-9EE6-58537738A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8" name="Freeform 6">
              <a:extLst>
                <a:ext uri="{FF2B5EF4-FFF2-40B4-BE49-F238E27FC236}">
                  <a16:creationId xmlns:a16="http://schemas.microsoft.com/office/drawing/2014/main" id="{C32C2C46-A045-44FB-8A74-5EBD650C27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5" name="Freeform 7">
              <a:extLst>
                <a:ext uri="{FF2B5EF4-FFF2-40B4-BE49-F238E27FC236}">
                  <a16:creationId xmlns:a16="http://schemas.microsoft.com/office/drawing/2014/main" id="{6A76F79C-6683-4940-BCF7-4BCCCEE406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9" name="Freeform 8">
              <a:extLst>
                <a:ext uri="{FF2B5EF4-FFF2-40B4-BE49-F238E27FC236}">
                  <a16:creationId xmlns:a16="http://schemas.microsoft.com/office/drawing/2014/main" id="{FF4675A3-6D07-4B1F-9BFC-AEBEA1AD0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7" name="Freeform 9">
              <a:extLst>
                <a:ext uri="{FF2B5EF4-FFF2-40B4-BE49-F238E27FC236}">
                  <a16:creationId xmlns:a16="http://schemas.microsoft.com/office/drawing/2014/main" id="{765E127A-B6B7-4B1D-B7BD-6C8C969D29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8" name="Freeform 10">
              <a:extLst>
                <a:ext uri="{FF2B5EF4-FFF2-40B4-BE49-F238E27FC236}">
                  <a16:creationId xmlns:a16="http://schemas.microsoft.com/office/drawing/2014/main" id="{3BCA9D9E-C72C-4751-BFA9-10B85CACE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9" name="Freeform 11">
              <a:extLst>
                <a:ext uri="{FF2B5EF4-FFF2-40B4-BE49-F238E27FC236}">
                  <a16:creationId xmlns:a16="http://schemas.microsoft.com/office/drawing/2014/main" id="{080C708C-69BF-441B-AB75-C98160ED06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0" name="Freeform 12">
              <a:extLst>
                <a:ext uri="{FF2B5EF4-FFF2-40B4-BE49-F238E27FC236}">
                  <a16:creationId xmlns:a16="http://schemas.microsoft.com/office/drawing/2014/main" id="{3E79964E-F8F1-4763-8892-7BC3DAE306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1" name="Freeform 13">
              <a:extLst>
                <a:ext uri="{FF2B5EF4-FFF2-40B4-BE49-F238E27FC236}">
                  <a16:creationId xmlns:a16="http://schemas.microsoft.com/office/drawing/2014/main" id="{FE09592A-FCC9-4AE5-BA0B-730C6F3BBE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2" name="Freeform 14">
              <a:extLst>
                <a:ext uri="{FF2B5EF4-FFF2-40B4-BE49-F238E27FC236}">
                  <a16:creationId xmlns:a16="http://schemas.microsoft.com/office/drawing/2014/main" id="{96448994-820C-4BC1-ABF3-4579C6F99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3" name="Freeform 15">
              <a:extLst>
                <a:ext uri="{FF2B5EF4-FFF2-40B4-BE49-F238E27FC236}">
                  <a16:creationId xmlns:a16="http://schemas.microsoft.com/office/drawing/2014/main" id="{9BB0D192-565A-42B9-B292-CC032D71A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4" name="Freeform 16">
              <a:extLst>
                <a:ext uri="{FF2B5EF4-FFF2-40B4-BE49-F238E27FC236}">
                  <a16:creationId xmlns:a16="http://schemas.microsoft.com/office/drawing/2014/main" id="{6D1CA09C-5F40-4E92-A7E9-D1FCEE5128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bg1">
                  <a:alpha val="35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5" name="Freeform 17">
              <a:extLst>
                <a:ext uri="{FF2B5EF4-FFF2-40B4-BE49-F238E27FC236}">
                  <a16:creationId xmlns:a16="http://schemas.microsoft.com/office/drawing/2014/main" id="{379F5AA5-2E14-4880-A5A6-07AEF2AD89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6" name="Freeform 18">
              <a:extLst>
                <a:ext uri="{FF2B5EF4-FFF2-40B4-BE49-F238E27FC236}">
                  <a16:creationId xmlns:a16="http://schemas.microsoft.com/office/drawing/2014/main" id="{EF14BD32-D239-4DA3-98B3-7752073657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7" name="Freeform 19">
              <a:extLst>
                <a:ext uri="{FF2B5EF4-FFF2-40B4-BE49-F238E27FC236}">
                  <a16:creationId xmlns:a16="http://schemas.microsoft.com/office/drawing/2014/main" id="{CF07B250-E5E4-4624-9BD7-8D513A67B7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8" name="Freeform 20">
              <a:extLst>
                <a:ext uri="{FF2B5EF4-FFF2-40B4-BE49-F238E27FC236}">
                  <a16:creationId xmlns:a16="http://schemas.microsoft.com/office/drawing/2014/main" id="{BCC5D120-7C8C-4290-865C-4EE6E4F245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29" name="Freeform 21">
              <a:extLst>
                <a:ext uri="{FF2B5EF4-FFF2-40B4-BE49-F238E27FC236}">
                  <a16:creationId xmlns:a16="http://schemas.microsoft.com/office/drawing/2014/main" id="{C24688C6-CAE5-4EF2-B2BA-A138DA0A24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0" name="Freeform 22">
              <a:extLst>
                <a:ext uri="{FF2B5EF4-FFF2-40B4-BE49-F238E27FC236}">
                  <a16:creationId xmlns:a16="http://schemas.microsoft.com/office/drawing/2014/main" id="{6BD31099-7C13-4901-A04F-632B1CD846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bg1">
                  <a:alpha val="35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31" name="Freeform 23">
              <a:extLst>
                <a:ext uri="{FF2B5EF4-FFF2-40B4-BE49-F238E27FC236}">
                  <a16:creationId xmlns:a16="http://schemas.microsoft.com/office/drawing/2014/main" id="{679F5FF7-82B2-4033-8FBE-63170C9378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bg1">
                  <a:alpha val="35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GB"/>
            </a:p>
          </p:txBody>
        </p:sp>
      </p:grpSp>
      <p:sp>
        <p:nvSpPr>
          <p:cNvPr id="2" name="Title 1">
            <a:extLst>
              <a:ext uri="{FF2B5EF4-FFF2-40B4-BE49-F238E27FC236}">
                <a16:creationId xmlns:a16="http://schemas.microsoft.com/office/drawing/2014/main" id="{DACA34D4-8E1E-42B7-9FDF-AFFC249EBD79}"/>
              </a:ext>
            </a:extLst>
          </p:cNvPr>
          <p:cNvSpPr>
            <a:spLocks noGrp="1"/>
          </p:cNvSpPr>
          <p:nvPr>
            <p:ph type="ctrTitle"/>
          </p:nvPr>
        </p:nvSpPr>
        <p:spPr>
          <a:xfrm>
            <a:off x="3629110" y="5199797"/>
            <a:ext cx="8557065" cy="1098401"/>
          </a:xfrm>
        </p:spPr>
        <p:txBody>
          <a:bodyPr anchor="ctr">
            <a:noAutofit/>
          </a:bodyPr>
          <a:lstStyle/>
          <a:p>
            <a:r>
              <a:rPr lang="en-GB" sz="3000" b="1" dirty="0">
                <a:solidFill>
                  <a:schemeClr val="bg1"/>
                </a:solidFill>
                <a:latin typeface="Georgia" panose="02040502050405020303" pitchFamily="18" charset="0"/>
              </a:rPr>
              <a:t>School Improvement &amp; Development Plan</a:t>
            </a:r>
            <a:br>
              <a:rPr lang="en-GB" sz="3000" b="1" dirty="0">
                <a:solidFill>
                  <a:schemeClr val="bg1"/>
                </a:solidFill>
                <a:latin typeface="Georgia" panose="02040502050405020303" pitchFamily="18" charset="0"/>
              </a:rPr>
            </a:br>
            <a:r>
              <a:rPr lang="en-GB" sz="3000" b="1" dirty="0">
                <a:solidFill>
                  <a:schemeClr val="bg1"/>
                </a:solidFill>
                <a:latin typeface="Georgia" panose="02040502050405020303" pitchFamily="18" charset="0"/>
              </a:rPr>
              <a:t>2020-2021</a:t>
            </a:r>
          </a:p>
        </p:txBody>
      </p:sp>
      <p:sp>
        <p:nvSpPr>
          <p:cNvPr id="33" name="Freeform: Shape 32">
            <a:extLst>
              <a:ext uri="{FF2B5EF4-FFF2-40B4-BE49-F238E27FC236}">
                <a16:creationId xmlns:a16="http://schemas.microsoft.com/office/drawing/2014/main" id="{A7795DFA-888F-47E2-B44E-DE1D3B3E4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5058957"/>
          </a:xfrm>
          <a:custGeom>
            <a:avLst/>
            <a:gdLst>
              <a:gd name="connsiteX0" fmla="*/ 0 w 12192000"/>
              <a:gd name="connsiteY0" fmla="*/ 0 h 5058957"/>
              <a:gd name="connsiteX1" fmla="*/ 12192000 w 12192000"/>
              <a:gd name="connsiteY1" fmla="*/ 0 h 5058957"/>
              <a:gd name="connsiteX2" fmla="*/ 12192000 w 12192000"/>
              <a:gd name="connsiteY2" fmla="*/ 259692 h 5058957"/>
              <a:gd name="connsiteX3" fmla="*/ 12192000 w 12192000"/>
              <a:gd name="connsiteY3" fmla="*/ 3542069 h 5058957"/>
              <a:gd name="connsiteX4" fmla="*/ 12192000 w 12192000"/>
              <a:gd name="connsiteY4" fmla="*/ 3734194 h 5058957"/>
              <a:gd name="connsiteX5" fmla="*/ 12192000 w 12192000"/>
              <a:gd name="connsiteY5" fmla="*/ 4710012 h 5058957"/>
              <a:gd name="connsiteX6" fmla="*/ 12113803 w 12192000"/>
              <a:gd name="connsiteY6" fmla="*/ 4718295 h 5058957"/>
              <a:gd name="connsiteX7" fmla="*/ 6753597 w 12192000"/>
              <a:gd name="connsiteY7" fmla="*/ 5041852 h 5058957"/>
              <a:gd name="connsiteX8" fmla="*/ 400746 w 12192000"/>
              <a:gd name="connsiteY8" fmla="*/ 4870509 h 5058957"/>
              <a:gd name="connsiteX9" fmla="*/ 0 w 12192000"/>
              <a:gd name="connsiteY9" fmla="*/ 4833533 h 5058957"/>
              <a:gd name="connsiteX10" fmla="*/ 0 w 12192000"/>
              <a:gd name="connsiteY10" fmla="*/ 3734194 h 5058957"/>
              <a:gd name="connsiteX11" fmla="*/ 0 w 12192000"/>
              <a:gd name="connsiteY11" fmla="*/ 3542069 h 5058957"/>
              <a:gd name="connsiteX12" fmla="*/ 0 w 12192000"/>
              <a:gd name="connsiteY12" fmla="*/ 259692 h 5058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5058957">
                <a:moveTo>
                  <a:pt x="0" y="0"/>
                </a:moveTo>
                <a:lnTo>
                  <a:pt x="12192000" y="0"/>
                </a:lnTo>
                <a:lnTo>
                  <a:pt x="12192000" y="259692"/>
                </a:lnTo>
                <a:lnTo>
                  <a:pt x="12192000" y="3542069"/>
                </a:lnTo>
                <a:lnTo>
                  <a:pt x="12192000" y="3734194"/>
                </a:lnTo>
                <a:lnTo>
                  <a:pt x="12192000" y="4710012"/>
                </a:lnTo>
                <a:lnTo>
                  <a:pt x="12113803" y="4718295"/>
                </a:lnTo>
                <a:cubicBezTo>
                  <a:pt x="10139508" y="4916244"/>
                  <a:pt x="8237152" y="5009247"/>
                  <a:pt x="6753597" y="5041852"/>
                </a:cubicBezTo>
                <a:cubicBezTo>
                  <a:pt x="4940362" y="5081701"/>
                  <a:pt x="2657278" y="5062371"/>
                  <a:pt x="400746" y="4870509"/>
                </a:cubicBezTo>
                <a:lnTo>
                  <a:pt x="0" y="4833533"/>
                </a:lnTo>
                <a:lnTo>
                  <a:pt x="0" y="3734194"/>
                </a:lnTo>
                <a:lnTo>
                  <a:pt x="0" y="3542069"/>
                </a:lnTo>
                <a:lnTo>
                  <a:pt x="0" y="259692"/>
                </a:lnTo>
                <a:close/>
              </a:path>
            </a:pathLst>
          </a:custGeom>
          <a:solidFill>
            <a:schemeClr val="bg1"/>
          </a:solidFill>
          <a:ln w="44450">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pic>
        <p:nvPicPr>
          <p:cNvPr id="5" name="Picture 4" descr="Text&#10;&#10;Description automatically generated">
            <a:extLst>
              <a:ext uri="{FF2B5EF4-FFF2-40B4-BE49-F238E27FC236}">
                <a16:creationId xmlns:a16="http://schemas.microsoft.com/office/drawing/2014/main" id="{8479DBD0-DDB8-4B09-9598-DA587B4B5E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781588"/>
            <a:ext cx="10914060" cy="1555251"/>
          </a:xfrm>
          <a:prstGeom prst="rect">
            <a:avLst/>
          </a:prstGeom>
        </p:spPr>
      </p:pic>
      <p:pic>
        <p:nvPicPr>
          <p:cNvPr id="32" name="x_263F846B-79FF-4B1B-931F-775CFDCD2E91">
            <a:extLst>
              <a:ext uri="{FF2B5EF4-FFF2-40B4-BE49-F238E27FC236}">
                <a16:creationId xmlns:a16="http://schemas.microsoft.com/office/drawing/2014/main" id="{0992FA39-2B4D-4954-BE06-1E4B6627FCF0}"/>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52667" y="4194364"/>
            <a:ext cx="3376443" cy="238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33"/>
          <p:cNvSpPr txBox="1"/>
          <p:nvPr/>
        </p:nvSpPr>
        <p:spPr>
          <a:xfrm>
            <a:off x="508525" y="211959"/>
            <a:ext cx="4094163" cy="369332"/>
          </a:xfrm>
          <a:prstGeom prst="rect">
            <a:avLst/>
          </a:prstGeom>
          <a:noFill/>
        </p:spPr>
        <p:txBody>
          <a:bodyPr wrap="square" rtlCol="0">
            <a:spAutoFit/>
          </a:bodyPr>
          <a:lstStyle/>
          <a:p>
            <a:r>
              <a:rPr lang="en-GB" b="1" dirty="0">
                <a:solidFill>
                  <a:srgbClr val="990000"/>
                </a:solidFill>
                <a:latin typeface="Georgia" panose="02040502050405020303" pitchFamily="18" charset="0"/>
              </a:rPr>
              <a:t>Last RAG rated:</a:t>
            </a:r>
          </a:p>
        </p:txBody>
      </p:sp>
    </p:spTree>
    <p:extLst>
      <p:ext uri="{BB962C8B-B14F-4D97-AF65-F5344CB8AC3E}">
        <p14:creationId xmlns:p14="http://schemas.microsoft.com/office/powerpoint/2010/main" val="17775380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x_263F846B-79FF-4B1B-931F-775CFDCD2E91" descr="Diagram&#10;&#10;Description automatically generated">
            <a:extLst>
              <a:ext uri="{FF2B5EF4-FFF2-40B4-BE49-F238E27FC236}">
                <a16:creationId xmlns:a16="http://schemas.microsoft.com/office/drawing/2014/main" id="{66C079E8-AD22-43F1-801D-A66B7C515AAC}"/>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3300" b="1" dirty="0">
                <a:solidFill>
                  <a:srgbClr val="990000"/>
                </a:solidFill>
                <a:latin typeface="Georgia" panose="02040502050405020303" pitchFamily="18" charset="0"/>
              </a:rPr>
              <a:t>Focus Area 1</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2200" b="1" dirty="0">
                <a:latin typeface="Georgia" panose="02040502050405020303" pitchFamily="18" charset="0"/>
              </a:rPr>
              <a:t>Catch-up</a:t>
            </a:r>
          </a:p>
        </p:txBody>
      </p:sp>
    </p:spTree>
    <p:extLst>
      <p:ext uri="{BB962C8B-B14F-4D97-AF65-F5344CB8AC3E}">
        <p14:creationId xmlns:p14="http://schemas.microsoft.com/office/powerpoint/2010/main" val="29775843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3113835323"/>
              </p:ext>
            </p:extLst>
          </p:nvPr>
        </p:nvGraphicFramePr>
        <p:xfrm>
          <a:off x="494522" y="346442"/>
          <a:ext cx="11299372" cy="548461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Catch-up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Government catch-up designated funding is used effectively to enable pupils to be on track to achieve end of KS FFT20 targets</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highlight>
                            <a:srgbClr val="00FF00"/>
                          </a:highlight>
                          <a:latin typeface="Georgia" panose="02040502050405020303" pitchFamily="18" charset="0"/>
                        </a:rPr>
                        <a:t>1. Inclusion leader released from class for year to deliver programme.</a:t>
                      </a:r>
                    </a:p>
                    <a:p>
                      <a:r>
                        <a:rPr lang="en-GB" sz="1100" dirty="0">
                          <a:solidFill>
                            <a:srgbClr val="990000"/>
                          </a:solidFill>
                          <a:highlight>
                            <a:srgbClr val="00FF00"/>
                          </a:highlight>
                          <a:latin typeface="Georgia" panose="02040502050405020303" pitchFamily="18" charset="0"/>
                        </a:rPr>
                        <a:t>2. Pupil Progress (PP) leader to establish implementation plans, identifying pupils for intervention, reviewing on regular basis.</a:t>
                      </a:r>
                    </a:p>
                    <a:p>
                      <a:r>
                        <a:rPr lang="en-GB" sz="1100" dirty="0">
                          <a:solidFill>
                            <a:srgbClr val="990000"/>
                          </a:solidFill>
                          <a:highlight>
                            <a:srgbClr val="00FF00"/>
                          </a:highlight>
                          <a:latin typeface="Georgia" panose="02040502050405020303" pitchFamily="18" charset="0"/>
                        </a:rPr>
                        <a:t>3. Implementation plan published to website.</a:t>
                      </a:r>
                    </a:p>
                    <a:p>
                      <a:r>
                        <a:rPr lang="en-GB" sz="1100" dirty="0">
                          <a:solidFill>
                            <a:srgbClr val="990000"/>
                          </a:solidFill>
                          <a:highlight>
                            <a:srgbClr val="00FF00"/>
                          </a:highlight>
                          <a:latin typeface="Georgia" panose="02040502050405020303" pitchFamily="18" charset="0"/>
                        </a:rPr>
                        <a:t>4. Ensure impact when blended provision in place.</a:t>
                      </a:r>
                    </a:p>
                    <a:p>
                      <a:r>
                        <a:rPr lang="en-GB" sz="1100" dirty="0">
                          <a:solidFill>
                            <a:srgbClr val="990000"/>
                          </a:solidFill>
                          <a:highlight>
                            <a:srgbClr val="00FF00"/>
                          </a:highlight>
                          <a:latin typeface="Georgia" panose="02040502050405020303" pitchFamily="18" charset="0"/>
                        </a:rPr>
                        <a:t>5. PP lead to Monitor impact.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SM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MS</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Pupils identified for intervention are enabled to catch-up, with ongoing evidence leading to success in formal data-drops. (</a:t>
                      </a:r>
                      <a:r>
                        <a:rPr lang="en-GB" sz="1100" dirty="0" err="1">
                          <a:solidFill>
                            <a:srgbClr val="990000"/>
                          </a:solidFill>
                          <a:latin typeface="Georgia" panose="02040502050405020303" pitchFamily="18" charset="0"/>
                        </a:rPr>
                        <a:t>e.g</a:t>
                      </a:r>
                      <a:r>
                        <a:rPr lang="en-GB" sz="1100" dirty="0">
                          <a:solidFill>
                            <a:srgbClr val="990000"/>
                          </a:solidFill>
                          <a:latin typeface="Georgia" panose="02040502050405020303" pitchFamily="18" charset="0"/>
                        </a:rPr>
                        <a:t> Phonics screening outcomes).</a:t>
                      </a:r>
                    </a:p>
                  </a:txBody>
                  <a:tcPr/>
                </a:tc>
                <a:extLst>
                  <a:ext uri="{0D108BD9-81ED-4DB2-BD59-A6C34878D82A}">
                    <a16:rowId xmlns:a16="http://schemas.microsoft.com/office/drawing/2014/main" val="3493928159"/>
                  </a:ext>
                </a:extLst>
              </a:tr>
              <a:tr h="775456">
                <a:tc>
                  <a:txBody>
                    <a:bodyPr/>
                    <a:lstStyle/>
                    <a:p>
                      <a:r>
                        <a:rPr lang="en-GB" sz="1100" dirty="0">
                          <a:solidFill>
                            <a:srgbClr val="990000"/>
                          </a:solidFill>
                          <a:latin typeface="Georgia" panose="02040502050405020303" pitchFamily="18" charset="0"/>
                        </a:rPr>
                        <a:t>Covid return plan in place to enable educators to enable effective face-to-face, blended and remote curriculum delivery and assessment.</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Google Classroom set up.</a:t>
                      </a:r>
                    </a:p>
                    <a:p>
                      <a:pPr marL="228600" indent="-228600">
                        <a:buAutoNum type="arabicPeriod"/>
                      </a:pPr>
                      <a:r>
                        <a:rPr lang="en-GB" sz="1100" dirty="0">
                          <a:solidFill>
                            <a:srgbClr val="990000"/>
                          </a:solidFill>
                          <a:highlight>
                            <a:srgbClr val="00FF00"/>
                          </a:highlight>
                          <a:latin typeface="Georgia" panose="02040502050405020303" pitchFamily="18" charset="0"/>
                        </a:rPr>
                        <a:t>Staff training.</a:t>
                      </a:r>
                    </a:p>
                    <a:p>
                      <a:pPr marL="228600" indent="-228600">
                        <a:buAutoNum type="arabicPeriod"/>
                      </a:pPr>
                      <a:r>
                        <a:rPr lang="en-GB" sz="1100" dirty="0">
                          <a:solidFill>
                            <a:srgbClr val="990000"/>
                          </a:solidFill>
                          <a:highlight>
                            <a:srgbClr val="00FF00"/>
                          </a:highlight>
                          <a:latin typeface="Georgia" panose="02040502050405020303" pitchFamily="18" charset="0"/>
                        </a:rPr>
                        <a:t>Initial day 1 work to be uploaded to G Classroom for pupils on day 1 of isolation.</a:t>
                      </a:r>
                    </a:p>
                    <a:p>
                      <a:pPr marL="228600" indent="-228600">
                        <a:buAutoNum type="arabicPeriod"/>
                      </a:pPr>
                      <a:r>
                        <a:rPr lang="en-GB" sz="1100" dirty="0">
                          <a:solidFill>
                            <a:srgbClr val="990000"/>
                          </a:solidFill>
                          <a:highlight>
                            <a:srgbClr val="00FF00"/>
                          </a:highlight>
                          <a:latin typeface="Georgia" panose="02040502050405020303" pitchFamily="18" charset="0"/>
                        </a:rPr>
                        <a:t>Full blended and remote offer to include daily registration and wellbeing check for all year groups.</a:t>
                      </a:r>
                    </a:p>
                    <a:p>
                      <a:pPr marL="228600" indent="-228600">
                        <a:buAutoNum type="arabicPeriod"/>
                      </a:pPr>
                      <a:r>
                        <a:rPr lang="en-GB" sz="1100" dirty="0">
                          <a:solidFill>
                            <a:srgbClr val="990000"/>
                          </a:solidFill>
                          <a:highlight>
                            <a:srgbClr val="00FF00"/>
                          </a:highlight>
                          <a:latin typeface="Georgia" panose="02040502050405020303" pitchFamily="18" charset="0"/>
                        </a:rPr>
                        <a:t>Blend of learning experiences to include daily recorded or live lesson for all year groups in event of lockdown.</a:t>
                      </a:r>
                    </a:p>
                    <a:p>
                      <a:pPr marL="228600" indent="-228600">
                        <a:buAutoNum type="arabicPeriod"/>
                      </a:pPr>
                      <a:r>
                        <a:rPr lang="en-GB" sz="1100" dirty="0">
                          <a:solidFill>
                            <a:srgbClr val="990000"/>
                          </a:solidFill>
                          <a:highlight>
                            <a:srgbClr val="00FF00"/>
                          </a:highlight>
                          <a:latin typeface="Georgia" panose="02040502050405020303" pitchFamily="18" charset="0"/>
                        </a:rPr>
                        <a:t>Key worker provision to follow all government guidelines.</a:t>
                      </a:r>
                    </a:p>
                    <a:p>
                      <a:pPr marL="228600" indent="-228600">
                        <a:buAutoNum type="arabicPeriod"/>
                      </a:pPr>
                      <a:r>
                        <a:rPr lang="en-GB" sz="1100" dirty="0">
                          <a:solidFill>
                            <a:srgbClr val="990000"/>
                          </a:solidFill>
                          <a:highlight>
                            <a:srgbClr val="00FF00"/>
                          </a:highlight>
                          <a:latin typeface="Georgia" panose="02040502050405020303" pitchFamily="18" charset="0"/>
                        </a:rPr>
                        <a:t>Information and communication to parents is timely and appropriate.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SM</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rgbClr val="990000"/>
                          </a:solidFill>
                          <a:latin typeface="Georgia" panose="02040502050405020303" pitchFamily="18" charset="0"/>
                        </a:rPr>
                        <a:t>MJ</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All children are enabled to continue their education in the event of bubble closure, isolation or lockdown.</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4538203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3469171246"/>
              </p:ext>
            </p:extLst>
          </p:nvPr>
        </p:nvGraphicFramePr>
        <p:xfrm>
          <a:off x="494522" y="346442"/>
          <a:ext cx="11299372" cy="565225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Catch-up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Curriculum coverage maintains delivery of all subjects whilst ensuring gaps are closed.</a:t>
                      </a: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All subjects to be taught in curriculum from September 2020 in line with revised CMAP and associated planning.</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Curriculum imbalance in Au2020 for KS1 + pupils to enable phonics catch up.</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FFFF00"/>
                          </a:highlight>
                          <a:latin typeface="Georgia" panose="02040502050405020303" pitchFamily="18" charset="0"/>
                        </a:rPr>
                        <a:t>Books as ‘Christ the King’ strategy rolled out with appropriate monitoring in place to ensure consistency, progression and presentation are prioritised.</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Curriculum Progress meetings / Pupil Progress meetings to focus on developmental improvements and consistency of approach throughout school.</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Monitoring in place to ensure impact.</a:t>
                      </a:r>
                    </a:p>
                  </a:txBody>
                  <a:tcPr/>
                </a:tc>
                <a:tc>
                  <a:txBody>
                    <a:bodyPr/>
                    <a:lstStyle/>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SG</a:t>
                      </a:r>
                    </a:p>
                    <a:p>
                      <a:r>
                        <a:rPr lang="en-GB" sz="1100" dirty="0">
                          <a:solidFill>
                            <a:srgbClr val="990000"/>
                          </a:solidFill>
                          <a:latin typeface="Georgia" panose="02040502050405020303" pitchFamily="18" charset="0"/>
                        </a:rPr>
                        <a:t>All class teachers &amp; support staff</a:t>
                      </a:r>
                    </a:p>
                  </a:txBody>
                  <a:tcPr/>
                </a:tc>
                <a:tc>
                  <a:txBody>
                    <a:bodyPr/>
                    <a:lstStyle/>
                    <a:p>
                      <a:r>
                        <a:rPr lang="en-GB" sz="1100" dirty="0">
                          <a:solidFill>
                            <a:srgbClr val="990000"/>
                          </a:solidFill>
                          <a:latin typeface="Georgia" panose="02040502050405020303" pitchFamily="18" charset="0"/>
                        </a:rPr>
                        <a:t>Curriculum coverage is achieved and quality of work in books works towards expected standard by end of Spring Term 2021.</a:t>
                      </a:r>
                    </a:p>
                    <a:p>
                      <a:endParaRPr lang="en-GB" sz="1100" dirty="0">
                        <a:solidFill>
                          <a:srgbClr val="990000"/>
                        </a:solidFill>
                        <a:latin typeface="Georgia" panose="02040502050405020303" pitchFamily="18" charset="0"/>
                      </a:endParaRPr>
                    </a:p>
                    <a:p>
                      <a:r>
                        <a:rPr lang="en-GB" sz="1100" dirty="0">
                          <a:solidFill>
                            <a:srgbClr val="990000"/>
                          </a:solidFill>
                          <a:highlight>
                            <a:srgbClr val="00FF00"/>
                          </a:highlight>
                          <a:latin typeface="Georgia" panose="02040502050405020303" pitchFamily="18" charset="0"/>
                        </a:rPr>
                        <a:t>100% Y2 phonics – Dec 2020</a:t>
                      </a:r>
                    </a:p>
                    <a:p>
                      <a:endParaRPr lang="en-GB" sz="1100" dirty="0">
                        <a:solidFill>
                          <a:srgbClr val="990000"/>
                        </a:solidFill>
                        <a:highlight>
                          <a:srgbClr val="00FF00"/>
                        </a:highlight>
                        <a:latin typeface="Georgia" panose="02040502050405020303" pitchFamily="18" charset="0"/>
                      </a:endParaRPr>
                    </a:p>
                    <a:p>
                      <a:r>
                        <a:rPr lang="en-GB" sz="1100" dirty="0">
                          <a:solidFill>
                            <a:schemeClr val="bg1"/>
                          </a:solidFill>
                          <a:highlight>
                            <a:srgbClr val="FF0000"/>
                          </a:highlight>
                          <a:latin typeface="Georgia" panose="02040502050405020303" pitchFamily="18" charset="0"/>
                        </a:rPr>
                        <a:t>CONTINUE TO ENSURE FOCUS ON HANDWRITING, PRESENTATION AND COVERAGE FOLLOWING SEP 2021 RETURN TO SCHOOL</a:t>
                      </a:r>
                    </a:p>
                  </a:txBody>
                  <a:tcPr/>
                </a:tc>
                <a:extLst>
                  <a:ext uri="{0D108BD9-81ED-4DB2-BD59-A6C34878D82A}">
                    <a16:rowId xmlns:a16="http://schemas.microsoft.com/office/drawing/2014/main" val="4126392510"/>
                  </a:ext>
                </a:extLst>
              </a:tr>
              <a:tr h="775456">
                <a:tc>
                  <a:txBody>
                    <a:bodyPr/>
                    <a:lstStyle/>
                    <a:p>
                      <a:r>
                        <a:rPr lang="en-GB" sz="1100" dirty="0">
                          <a:solidFill>
                            <a:srgbClr val="990000"/>
                          </a:solidFill>
                          <a:latin typeface="Georgia" panose="02040502050405020303" pitchFamily="18" charset="0"/>
                        </a:rPr>
                        <a:t>Behavioural policy is fit for purpose during </a:t>
                      </a:r>
                      <a:r>
                        <a:rPr lang="en-GB" sz="1100" dirty="0" err="1">
                          <a:solidFill>
                            <a:srgbClr val="990000"/>
                          </a:solidFill>
                          <a:latin typeface="Georgia" panose="02040502050405020303" pitchFamily="18" charset="0"/>
                        </a:rPr>
                        <a:t>covid</a:t>
                      </a:r>
                      <a:r>
                        <a:rPr lang="en-GB" sz="1100" dirty="0">
                          <a:solidFill>
                            <a:srgbClr val="990000"/>
                          </a:solidFill>
                          <a:latin typeface="Georgia" panose="02040502050405020303" pitchFamily="18" charset="0"/>
                        </a:rPr>
                        <a:t>-return.</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Behavioural Policy is appropriate for return to education with reintroduction of Hall of Fame focusing on respect &amp; handwriting.</a:t>
                      </a:r>
                    </a:p>
                    <a:p>
                      <a:pPr marL="228600" indent="-228600">
                        <a:buAutoNum type="arabicPeriod"/>
                      </a:pPr>
                      <a:r>
                        <a:rPr lang="en-GB" sz="1100" dirty="0">
                          <a:solidFill>
                            <a:srgbClr val="990000"/>
                          </a:solidFill>
                          <a:highlight>
                            <a:srgbClr val="FFFF00"/>
                          </a:highlight>
                          <a:latin typeface="Georgia" panose="02040502050405020303" pitchFamily="18" charset="0"/>
                        </a:rPr>
                        <a:t>Memorable moments award is established, promoting sharing of learning on social media, promoting parental engagement.</a:t>
                      </a:r>
                    </a:p>
                    <a:p>
                      <a:pPr marL="228600" indent="-228600">
                        <a:buAutoNum type="arabicPeriod"/>
                      </a:pPr>
                      <a:r>
                        <a:rPr lang="en-GB" sz="1100" dirty="0">
                          <a:solidFill>
                            <a:srgbClr val="990000"/>
                          </a:solidFill>
                          <a:highlight>
                            <a:srgbClr val="00FF00"/>
                          </a:highlight>
                          <a:latin typeface="Georgia" panose="02040502050405020303" pitchFamily="18" charset="0"/>
                        </a:rPr>
                        <a:t>Staff CPDF linked to parental engagement – Jan 2021</a:t>
                      </a:r>
                    </a:p>
                  </a:txBody>
                  <a:tcPr/>
                </a:tc>
                <a:tc>
                  <a:txBody>
                    <a:bodyPr/>
                    <a:lstStyle/>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MJ</a:t>
                      </a:r>
                    </a:p>
                  </a:txBody>
                  <a:tcPr/>
                </a:tc>
                <a:tc>
                  <a:txBody>
                    <a:bodyPr/>
                    <a:lstStyle/>
                    <a:p>
                      <a:r>
                        <a:rPr lang="en-GB" sz="1100" dirty="0">
                          <a:solidFill>
                            <a:srgbClr val="990000"/>
                          </a:solidFill>
                          <a:latin typeface="Georgia" panose="02040502050405020303" pitchFamily="18" charset="0"/>
                        </a:rPr>
                        <a:t>Pupil engagement is improved following period of school closure and focused on learning behaviours and presentation.</a:t>
                      </a:r>
                    </a:p>
                    <a:p>
                      <a:endParaRPr lang="en-GB" sz="1100" dirty="0">
                        <a:solidFill>
                          <a:srgbClr val="990000"/>
                        </a:solidFill>
                        <a:latin typeface="Georgia" panose="02040502050405020303"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bg1"/>
                          </a:solidFill>
                          <a:highlight>
                            <a:srgbClr val="FF0000"/>
                          </a:highlight>
                          <a:latin typeface="Georgia" panose="02040502050405020303" pitchFamily="18" charset="0"/>
                        </a:rPr>
                        <a:t>CONTINUE TO ENSURE FOCUS ON MEMORABLE MOMENTS IN SEP 2021.</a:t>
                      </a:r>
                    </a:p>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4050799888"/>
                  </a:ext>
                </a:extLst>
              </a:tr>
            </a:tbl>
          </a:graphicData>
        </a:graphic>
      </p:graphicFrame>
    </p:spTree>
    <p:extLst>
      <p:ext uri="{BB962C8B-B14F-4D97-AF65-F5344CB8AC3E}">
        <p14:creationId xmlns:p14="http://schemas.microsoft.com/office/powerpoint/2010/main" val="32268388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447825138"/>
              </p:ext>
            </p:extLst>
          </p:nvPr>
        </p:nvGraphicFramePr>
        <p:xfrm>
          <a:off x="494522" y="346442"/>
          <a:ext cx="11299372" cy="364057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Catch-up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KOs, Sticky learning</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Knowledge Organisers are effectively used to promote key vocabulary and new learning.</a:t>
                      </a:r>
                    </a:p>
                    <a:p>
                      <a:pPr marL="228600" indent="-228600">
                        <a:buAutoNum type="arabicPeriod"/>
                      </a:pPr>
                      <a:r>
                        <a:rPr lang="en-GB" sz="1100" dirty="0">
                          <a:solidFill>
                            <a:srgbClr val="990000"/>
                          </a:solidFill>
                          <a:highlight>
                            <a:srgbClr val="00FF00"/>
                          </a:highlight>
                          <a:latin typeface="Georgia" panose="02040502050405020303" pitchFamily="18" charset="0"/>
                        </a:rPr>
                        <a:t>Knowledge Week established to show progress (knowing and remembering more).</a:t>
                      </a:r>
                    </a:p>
                    <a:p>
                      <a:pPr marL="228600" indent="-228600">
                        <a:buAutoNum type="arabicPeriod"/>
                      </a:pPr>
                      <a:r>
                        <a:rPr lang="en-GB" sz="1100" dirty="0">
                          <a:solidFill>
                            <a:srgbClr val="990000"/>
                          </a:solidFill>
                          <a:highlight>
                            <a:srgbClr val="00FF00"/>
                          </a:highlight>
                          <a:latin typeface="Georgia" panose="02040502050405020303" pitchFamily="18" charset="0"/>
                        </a:rPr>
                        <a:t>Sticky learning post-it to be used in all classes and attached to door-window to promote knowledge retention.</a:t>
                      </a:r>
                    </a:p>
                    <a:p>
                      <a:pPr marL="228600" indent="-228600">
                        <a:buAutoNum type="arabicPeriod"/>
                      </a:pPr>
                      <a:r>
                        <a:rPr lang="en-GB" sz="1100" dirty="0">
                          <a:solidFill>
                            <a:srgbClr val="990000"/>
                          </a:solidFill>
                          <a:highlight>
                            <a:srgbClr val="00FF00"/>
                          </a:highlight>
                          <a:latin typeface="Georgia" panose="02040502050405020303" pitchFamily="18" charset="0"/>
                        </a:rPr>
                        <a:t>Staff CPDF linked to knowledge retention.</a:t>
                      </a:r>
                    </a:p>
                  </a:txBody>
                  <a:tcPr/>
                </a:tc>
                <a:tc>
                  <a:txBody>
                    <a:bodyPr/>
                    <a:lstStyle/>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MW</a:t>
                      </a:r>
                    </a:p>
                    <a:p>
                      <a:r>
                        <a:rPr lang="en-GB" sz="1100" dirty="0">
                          <a:solidFill>
                            <a:srgbClr val="990000"/>
                          </a:solidFill>
                          <a:latin typeface="Georgia" panose="02040502050405020303" pitchFamily="18" charset="0"/>
                        </a:rPr>
                        <a:t>MJ</a:t>
                      </a:r>
                    </a:p>
                  </a:txBody>
                  <a:tcPr/>
                </a:tc>
                <a:tc>
                  <a:txBody>
                    <a:bodyPr/>
                    <a:lstStyle/>
                    <a:p>
                      <a:r>
                        <a:rPr lang="en-GB" sz="1100" dirty="0">
                          <a:solidFill>
                            <a:srgbClr val="990000"/>
                          </a:solidFill>
                          <a:latin typeface="Georgia" panose="02040502050405020303" pitchFamily="18" charset="0"/>
                        </a:rPr>
                        <a:t>Progress is evidenced at Pupil Progress and Curriculum Progress meetings.</a:t>
                      </a:r>
                    </a:p>
                  </a:txBody>
                  <a:tcPr/>
                </a:tc>
                <a:extLst>
                  <a:ext uri="{0D108BD9-81ED-4DB2-BD59-A6C34878D82A}">
                    <a16:rowId xmlns:a16="http://schemas.microsoft.com/office/drawing/2014/main" val="4077017829"/>
                  </a:ext>
                </a:extLst>
              </a:tr>
              <a:tr h="775456">
                <a:tc>
                  <a:txBody>
                    <a:bodyPr/>
                    <a:lstStyle/>
                    <a:p>
                      <a:r>
                        <a:rPr lang="en-GB" sz="1100" dirty="0">
                          <a:solidFill>
                            <a:srgbClr val="990000"/>
                          </a:solidFill>
                          <a:latin typeface="Georgia" panose="02040502050405020303" pitchFamily="18" charset="0"/>
                        </a:rPr>
                        <a:t>Appraisal targets and systems promote high standards in </a:t>
                      </a:r>
                      <a:r>
                        <a:rPr lang="en-GB" sz="1100" dirty="0" err="1">
                          <a:solidFill>
                            <a:srgbClr val="990000"/>
                          </a:solidFill>
                          <a:latin typeface="Georgia" panose="02040502050405020303" pitchFamily="18" charset="0"/>
                        </a:rPr>
                        <a:t>covid</a:t>
                      </a:r>
                      <a:r>
                        <a:rPr lang="en-GB" sz="1100" dirty="0">
                          <a:solidFill>
                            <a:srgbClr val="990000"/>
                          </a:solidFill>
                          <a:latin typeface="Georgia" panose="02040502050405020303" pitchFamily="18" charset="0"/>
                        </a:rPr>
                        <a:t> catch-up.</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All teacher appraisal targets to focus on catch-up and ensure accountability is clear.</a:t>
                      </a:r>
                    </a:p>
                    <a:p>
                      <a:pPr marL="228600" indent="-228600">
                        <a:buAutoNum type="arabicPeriod"/>
                      </a:pPr>
                      <a:r>
                        <a:rPr lang="en-GB" sz="1100" dirty="0">
                          <a:solidFill>
                            <a:srgbClr val="990000"/>
                          </a:solidFill>
                          <a:highlight>
                            <a:srgbClr val="00FF00"/>
                          </a:highlight>
                          <a:latin typeface="Georgia" panose="02040502050405020303" pitchFamily="18" charset="0"/>
                        </a:rPr>
                        <a:t>Monitoring in place to ensure support / intervention when necessary.</a:t>
                      </a:r>
                    </a:p>
                  </a:txBody>
                  <a:tcPr/>
                </a:tc>
                <a:tc>
                  <a:txBody>
                    <a:bodyPr/>
                    <a:lstStyle/>
                    <a:p>
                      <a:r>
                        <a:rPr lang="en-GB" sz="1100" dirty="0">
                          <a:solidFill>
                            <a:srgbClr val="990000"/>
                          </a:solidFill>
                          <a:latin typeface="Georgia" panose="02040502050405020303" pitchFamily="18" charset="0"/>
                        </a:rPr>
                        <a:t>HD</a:t>
                      </a:r>
                    </a:p>
                  </a:txBody>
                  <a:tcPr/>
                </a:tc>
                <a:tc>
                  <a:txBody>
                    <a:bodyPr/>
                    <a:lstStyle/>
                    <a:p>
                      <a:r>
                        <a:rPr lang="en-GB" sz="1100" dirty="0">
                          <a:solidFill>
                            <a:srgbClr val="990000"/>
                          </a:solidFill>
                          <a:latin typeface="Georgia" panose="02040502050405020303" pitchFamily="18" charset="0"/>
                        </a:rPr>
                        <a:t>Staff are focused on meeting curricular targets and ensuring progress for all pupils.</a:t>
                      </a:r>
                    </a:p>
                  </a:txBody>
                  <a:tcPr/>
                </a:tc>
                <a:extLst>
                  <a:ext uri="{0D108BD9-81ED-4DB2-BD59-A6C34878D82A}">
                    <a16:rowId xmlns:a16="http://schemas.microsoft.com/office/drawing/2014/main" val="3734667591"/>
                  </a:ext>
                </a:extLst>
              </a:tr>
            </a:tbl>
          </a:graphicData>
        </a:graphic>
      </p:graphicFrame>
    </p:spTree>
    <p:extLst>
      <p:ext uri="{BB962C8B-B14F-4D97-AF65-F5344CB8AC3E}">
        <p14:creationId xmlns:p14="http://schemas.microsoft.com/office/powerpoint/2010/main" val="10403963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x_263F846B-79FF-4B1B-931F-775CFDCD2E91" descr="Diagram&#10;&#10;Description automatically generated">
            <a:extLst>
              <a:ext uri="{FF2B5EF4-FFF2-40B4-BE49-F238E27FC236}">
                <a16:creationId xmlns:a16="http://schemas.microsoft.com/office/drawing/2014/main" id="{66C079E8-AD22-43F1-801D-A66B7C515AAC}"/>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3300" b="1" dirty="0">
                <a:solidFill>
                  <a:srgbClr val="990000"/>
                </a:solidFill>
                <a:latin typeface="Georgia" panose="02040502050405020303" pitchFamily="18" charset="0"/>
              </a:rPr>
              <a:t>Focus Area 2</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2200" b="1" dirty="0">
                <a:latin typeface="Georgia" panose="02040502050405020303" pitchFamily="18" charset="0"/>
              </a:rPr>
              <a:t>Subject Leadership</a:t>
            </a:r>
          </a:p>
          <a:p>
            <a:pPr marL="0" indent="0">
              <a:buNone/>
            </a:pPr>
            <a:r>
              <a:rPr lang="en-GB" sz="2200" b="1" dirty="0">
                <a:latin typeface="Georgia" panose="02040502050405020303" pitchFamily="18" charset="0"/>
              </a:rPr>
              <a:t>&amp; Curriculum</a:t>
            </a:r>
          </a:p>
        </p:txBody>
      </p:sp>
    </p:spTree>
    <p:extLst>
      <p:ext uri="{BB962C8B-B14F-4D97-AF65-F5344CB8AC3E}">
        <p14:creationId xmlns:p14="http://schemas.microsoft.com/office/powerpoint/2010/main" val="12924275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3440106610"/>
              </p:ext>
            </p:extLst>
          </p:nvPr>
        </p:nvGraphicFramePr>
        <p:xfrm>
          <a:off x="494522" y="346442"/>
          <a:ext cx="11299372" cy="581989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Subject Leadership &amp; Curriculum</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Subject leaders engage with deep dives to ensure their subject is consistently taught throughout school and that coverage is achieved.</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Subject leaders are allocated specific developmental time to work with SG to focus on targets for their subject area. </a:t>
                      </a:r>
                      <a:r>
                        <a:rPr lang="en-GB" sz="1100" dirty="0">
                          <a:solidFill>
                            <a:srgbClr val="FF0000"/>
                          </a:solidFill>
                          <a:latin typeface="Georgia" panose="02040502050405020303" pitchFamily="18" charset="0"/>
                        </a:rPr>
                        <a:t>Focus changed Jan – April 2021 to lesson observations (link to national lockdown) - SG</a:t>
                      </a:r>
                    </a:p>
                    <a:p>
                      <a:pPr marL="228600" indent="-228600">
                        <a:buAutoNum type="arabicPeriod"/>
                      </a:pPr>
                      <a:r>
                        <a:rPr lang="en-GB" sz="1100" dirty="0">
                          <a:solidFill>
                            <a:srgbClr val="990000"/>
                          </a:solidFill>
                          <a:highlight>
                            <a:srgbClr val="00FF00"/>
                          </a:highlight>
                          <a:latin typeface="Georgia" panose="02040502050405020303" pitchFamily="18" charset="0"/>
                        </a:rPr>
                        <a:t>INSET Twilights throughout the year focus on triangulation of subject evidence and feedback to staff.</a:t>
                      </a:r>
                    </a:p>
                    <a:p>
                      <a:pPr marL="228600" indent="-228600">
                        <a:buAutoNum type="arabicPeriod"/>
                      </a:pPr>
                      <a:r>
                        <a:rPr lang="en-GB" sz="1100" dirty="0">
                          <a:solidFill>
                            <a:srgbClr val="990000"/>
                          </a:solidFill>
                          <a:highlight>
                            <a:srgbClr val="00FF00"/>
                          </a:highlight>
                          <a:latin typeface="Georgia" panose="02040502050405020303" pitchFamily="18" charset="0"/>
                        </a:rPr>
                        <a:t>Curriculum evolves to ensure appropriate guidance and CPDF is in place to guarantee a consistency and high quality implementation throughout school.</a:t>
                      </a:r>
                    </a:p>
                  </a:txBody>
                  <a:tcPr/>
                </a:tc>
                <a:tc>
                  <a:txBody>
                    <a:bodyPr/>
                    <a:lstStyle/>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SG</a:t>
                      </a:r>
                    </a:p>
                    <a:p>
                      <a:r>
                        <a:rPr lang="en-GB" sz="1100" dirty="0">
                          <a:solidFill>
                            <a:srgbClr val="990000"/>
                          </a:solidFill>
                          <a:latin typeface="Georgia" panose="02040502050405020303" pitchFamily="18" charset="0"/>
                        </a:rPr>
                        <a:t>Subject leaders</a:t>
                      </a:r>
                    </a:p>
                  </a:txBody>
                  <a:tcPr/>
                </a:tc>
                <a:tc>
                  <a:txBody>
                    <a:bodyPr/>
                    <a:lstStyle/>
                    <a:p>
                      <a:r>
                        <a:rPr lang="en-GB" sz="1100" dirty="0">
                          <a:solidFill>
                            <a:srgbClr val="990000"/>
                          </a:solidFill>
                          <a:latin typeface="Georgia" panose="02040502050405020303" pitchFamily="18" charset="0"/>
                        </a:rPr>
                        <a:t>All subjects show high quality outcomes and consistency of delivery.</a:t>
                      </a:r>
                    </a:p>
                    <a:p>
                      <a:endParaRPr lang="en-GB" sz="1100" dirty="0">
                        <a:solidFill>
                          <a:srgbClr val="990000"/>
                        </a:solidFill>
                        <a:latin typeface="Georgia" panose="02040502050405020303" pitchFamily="18" charset="0"/>
                      </a:endParaRPr>
                    </a:p>
                  </a:txBody>
                  <a:tcPr/>
                </a:tc>
                <a:extLst>
                  <a:ext uri="{0D108BD9-81ED-4DB2-BD59-A6C34878D82A}">
                    <a16:rowId xmlns:a16="http://schemas.microsoft.com/office/drawing/2014/main" val="3493928159"/>
                  </a:ext>
                </a:extLst>
              </a:tr>
              <a:tr h="775456">
                <a:tc>
                  <a:txBody>
                    <a:bodyPr/>
                    <a:lstStyle/>
                    <a:p>
                      <a:r>
                        <a:rPr lang="en-GB" sz="1100" dirty="0">
                          <a:solidFill>
                            <a:srgbClr val="990000"/>
                          </a:solidFill>
                          <a:latin typeface="Georgia" panose="02040502050405020303" pitchFamily="18" charset="0"/>
                        </a:rPr>
                        <a:t>RSHE is taught to a high standard throughout school.</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Policy is in place, based on CES model, and approved by Diocese &amp; Governing Board.</a:t>
                      </a:r>
                    </a:p>
                    <a:p>
                      <a:pPr marL="228600" indent="-228600">
                        <a:buAutoNum type="arabicPeriod"/>
                      </a:pPr>
                      <a:r>
                        <a:rPr lang="en-GB" sz="1100" dirty="0">
                          <a:solidFill>
                            <a:srgbClr val="990000"/>
                          </a:solidFill>
                          <a:highlight>
                            <a:srgbClr val="00FF00"/>
                          </a:highlight>
                          <a:latin typeface="Georgia" panose="02040502050405020303" pitchFamily="18" charset="0"/>
                        </a:rPr>
                        <a:t>Life to the Full &amp; Speak Truth to Power CPDF is delivered to all teachers.</a:t>
                      </a:r>
                    </a:p>
                    <a:p>
                      <a:pPr marL="228600" indent="-228600">
                        <a:buAutoNum type="arabicPeriod"/>
                      </a:pPr>
                      <a:r>
                        <a:rPr lang="en-GB" sz="1100" dirty="0">
                          <a:solidFill>
                            <a:srgbClr val="990000"/>
                          </a:solidFill>
                          <a:highlight>
                            <a:srgbClr val="00FF00"/>
                          </a:highlight>
                          <a:latin typeface="Georgia" panose="02040502050405020303" pitchFamily="18" charset="0"/>
                        </a:rPr>
                        <a:t>Implementation plan is in place with all year groups involved as relevant.</a:t>
                      </a:r>
                    </a:p>
                    <a:p>
                      <a:pPr marL="228600" indent="-228600">
                        <a:buAutoNum type="arabicPeriod"/>
                      </a:pPr>
                      <a:r>
                        <a:rPr lang="en-GB" sz="1100" dirty="0">
                          <a:solidFill>
                            <a:srgbClr val="990000"/>
                          </a:solidFill>
                          <a:highlight>
                            <a:srgbClr val="00FF00"/>
                          </a:highlight>
                          <a:latin typeface="Georgia" panose="02040502050405020303" pitchFamily="18" charset="0"/>
                        </a:rPr>
                        <a:t>Appropriate recording is in place to enable subject leader triangulation.</a:t>
                      </a:r>
                    </a:p>
                    <a:p>
                      <a:pPr marL="228600" indent="-228600">
                        <a:buAutoNum type="arabicPeriod"/>
                      </a:pPr>
                      <a:r>
                        <a:rPr lang="en-GB" sz="1100" dirty="0">
                          <a:solidFill>
                            <a:srgbClr val="990000"/>
                          </a:solidFill>
                          <a:highlight>
                            <a:srgbClr val="FFFF00"/>
                          </a:highlight>
                          <a:latin typeface="Georgia" panose="02040502050405020303" pitchFamily="18" charset="0"/>
                        </a:rPr>
                        <a:t>Website is updated with new policy and curriculum materials.</a:t>
                      </a:r>
                    </a:p>
                    <a:p>
                      <a:pPr marL="228600" indent="-228600">
                        <a:buAutoNum type="arabicPeriod"/>
                      </a:pPr>
                      <a:r>
                        <a:rPr lang="en-GB" sz="1100" dirty="0">
                          <a:solidFill>
                            <a:srgbClr val="990000"/>
                          </a:solidFill>
                          <a:highlight>
                            <a:srgbClr val="00FF00"/>
                          </a:highlight>
                          <a:latin typeface="Georgia" panose="02040502050405020303" pitchFamily="18" charset="0"/>
                        </a:rPr>
                        <a:t>Jan 2021 update</a:t>
                      </a:r>
                    </a:p>
                    <a:p>
                      <a:pPr marL="228600" indent="-228600">
                        <a:buAutoNum type="arabicPeriod"/>
                      </a:pPr>
                      <a:r>
                        <a:rPr lang="en-GB" sz="1100" dirty="0">
                          <a:solidFill>
                            <a:srgbClr val="990000"/>
                          </a:solidFill>
                          <a:highlight>
                            <a:srgbClr val="FFFF00"/>
                          </a:highlight>
                          <a:latin typeface="Georgia" panose="02040502050405020303" pitchFamily="18" charset="0"/>
                        </a:rPr>
                        <a:t>Sep 2021 update</a:t>
                      </a:r>
                    </a:p>
                    <a:p>
                      <a:pPr marL="228600" indent="-228600">
                        <a:buAutoNum type="arabicPeriod"/>
                      </a:pPr>
                      <a:r>
                        <a:rPr lang="en-GB" sz="1100" dirty="0">
                          <a:solidFill>
                            <a:srgbClr val="990000"/>
                          </a:solidFill>
                          <a:highlight>
                            <a:srgbClr val="00FF00"/>
                          </a:highlight>
                          <a:latin typeface="Georgia" panose="02040502050405020303" pitchFamily="18" charset="0"/>
                        </a:rPr>
                        <a:t>Monitoring ensures CESEW &amp; DFE criteria are met.</a:t>
                      </a:r>
                    </a:p>
                  </a:txBody>
                  <a:tcPr/>
                </a:tc>
                <a:tc>
                  <a:txBody>
                    <a:bodyPr/>
                    <a:lstStyle/>
                    <a:p>
                      <a:r>
                        <a:rPr lang="en-GB" sz="1100" dirty="0">
                          <a:solidFill>
                            <a:srgbClr val="990000"/>
                          </a:solidFill>
                          <a:latin typeface="Georgia" panose="02040502050405020303" pitchFamily="18" charset="0"/>
                        </a:rPr>
                        <a:t>JC</a:t>
                      </a:r>
                    </a:p>
                    <a:p>
                      <a:r>
                        <a:rPr lang="en-GB" sz="1100" dirty="0">
                          <a:solidFill>
                            <a:srgbClr val="990000"/>
                          </a:solidFill>
                          <a:latin typeface="Georgia" panose="02040502050405020303" pitchFamily="18" charset="0"/>
                        </a:rPr>
                        <a:t>BF</a:t>
                      </a:r>
                    </a:p>
                  </a:txBody>
                  <a:tcPr/>
                </a:tc>
                <a:tc>
                  <a:txBody>
                    <a:bodyPr/>
                    <a:lstStyle/>
                    <a:p>
                      <a:r>
                        <a:rPr lang="en-GB" sz="1100" dirty="0">
                          <a:solidFill>
                            <a:srgbClr val="990000"/>
                          </a:solidFill>
                          <a:latin typeface="Georgia" panose="02040502050405020303" pitchFamily="18" charset="0"/>
                        </a:rPr>
                        <a:t>RSHE triangulation shows impact on pupil progress.</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396127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2187868040"/>
              </p:ext>
            </p:extLst>
          </p:nvPr>
        </p:nvGraphicFramePr>
        <p:xfrm>
          <a:off x="494522" y="346442"/>
          <a:ext cx="11299372" cy="615517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Subject Leadership &amp; Curriculum</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6238">
                <a:tc>
                  <a:txBody>
                    <a:bodyPr/>
                    <a:lstStyle/>
                    <a:p>
                      <a:r>
                        <a:rPr lang="en-GB" sz="1100" dirty="0">
                          <a:solidFill>
                            <a:srgbClr val="990000"/>
                          </a:solidFill>
                          <a:latin typeface="Georgia" panose="02040502050405020303" pitchFamily="18" charset="0"/>
                        </a:rPr>
                        <a:t>Catholic Social Teaching is promoted throughout the curriculum offer (in line with intent statement).</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Staff CPDF and Building the Kingdom involvement promotes children as ‘Gospel Activists’ at all stages, and explores how to achieve this through the Pastoral Cycle (SEE-JUDGE-ACT | UNDERSTAND-DISCERN-RESPOND | HEAD-HEART-HANDS) approach linked to the new RE Curriculum Directory.</a:t>
                      </a:r>
                    </a:p>
                    <a:p>
                      <a:pPr marL="228600" indent="-228600">
                        <a:buAutoNum type="arabicPeriod"/>
                      </a:pPr>
                      <a:r>
                        <a:rPr lang="en-GB" sz="1100" dirty="0">
                          <a:solidFill>
                            <a:srgbClr val="990000"/>
                          </a:solidFill>
                          <a:highlight>
                            <a:srgbClr val="00FF00"/>
                          </a:highlight>
                          <a:latin typeface="Georgia" panose="02040502050405020303" pitchFamily="18" charset="0"/>
                        </a:rPr>
                        <a:t>Community links promote a living Catholic faith and mission.</a:t>
                      </a:r>
                    </a:p>
                    <a:p>
                      <a:pPr marL="228600" indent="-228600">
                        <a:buAutoNum type="arabicPeriod"/>
                      </a:pPr>
                      <a:r>
                        <a:rPr lang="en-GB" sz="1100" dirty="0">
                          <a:solidFill>
                            <a:srgbClr val="990000"/>
                          </a:solidFill>
                          <a:highlight>
                            <a:srgbClr val="00FF00"/>
                          </a:highlight>
                          <a:latin typeface="Georgia" panose="02040502050405020303" pitchFamily="18" charset="0"/>
                        </a:rPr>
                        <a:t>Curriculum Progress meetings engage teachers and monitor impact.</a:t>
                      </a:r>
                    </a:p>
                    <a:p>
                      <a:pPr marL="228600" indent="-228600">
                        <a:buAutoNum type="arabicPeriod"/>
                      </a:pPr>
                      <a:r>
                        <a:rPr lang="en-GB" sz="1100" dirty="0">
                          <a:solidFill>
                            <a:srgbClr val="990000"/>
                          </a:solidFill>
                          <a:highlight>
                            <a:srgbClr val="00FF00"/>
                          </a:highlight>
                          <a:latin typeface="Georgia" panose="02040502050405020303" pitchFamily="18" charset="0"/>
                        </a:rPr>
                        <a:t>Subject leader triangulation is focused on Intent-Implementation-Impact.</a:t>
                      </a:r>
                    </a:p>
                  </a:txBody>
                  <a:tcPr/>
                </a:tc>
                <a:tc>
                  <a:txBody>
                    <a:bodyPr/>
                    <a:lstStyle/>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AF</a:t>
                      </a:r>
                    </a:p>
                    <a:p>
                      <a:r>
                        <a:rPr lang="en-GB" sz="1100" dirty="0">
                          <a:solidFill>
                            <a:srgbClr val="990000"/>
                          </a:solidFill>
                          <a:latin typeface="Georgia" panose="02040502050405020303" pitchFamily="18" charset="0"/>
                        </a:rPr>
                        <a:t>SC</a:t>
                      </a:r>
                    </a:p>
                    <a:p>
                      <a:r>
                        <a:rPr lang="en-GB" sz="1100" dirty="0">
                          <a:solidFill>
                            <a:srgbClr val="990000"/>
                          </a:solidFill>
                          <a:latin typeface="Georgia" panose="02040502050405020303" pitchFamily="18" charset="0"/>
                        </a:rPr>
                        <a:t>All subject leaders</a:t>
                      </a:r>
                    </a:p>
                  </a:txBody>
                  <a:tcPr/>
                </a:tc>
                <a:tc>
                  <a:txBody>
                    <a:bodyPr/>
                    <a:lstStyle/>
                    <a:p>
                      <a:r>
                        <a:rPr lang="en-GB" sz="1100" dirty="0">
                          <a:solidFill>
                            <a:srgbClr val="990000"/>
                          </a:solidFill>
                          <a:latin typeface="Georgia" panose="02040502050405020303" pitchFamily="18" charset="0"/>
                        </a:rPr>
                        <a:t>The school’s values are incorporated at all levels into curriculum delivery.</a:t>
                      </a:r>
                    </a:p>
                  </a:txBody>
                  <a:tcPr/>
                </a:tc>
                <a:extLst>
                  <a:ext uri="{0D108BD9-81ED-4DB2-BD59-A6C34878D82A}">
                    <a16:rowId xmlns:a16="http://schemas.microsoft.com/office/drawing/2014/main" val="4126392510"/>
                  </a:ext>
                </a:extLst>
              </a:tr>
              <a:tr h="775456">
                <a:tc>
                  <a:txBody>
                    <a:bodyPr/>
                    <a:lstStyle/>
                    <a:p>
                      <a:r>
                        <a:rPr lang="en-GB" sz="1100" dirty="0">
                          <a:solidFill>
                            <a:srgbClr val="990000"/>
                          </a:solidFill>
                          <a:latin typeface="Georgia" panose="02040502050405020303" pitchFamily="18" charset="0"/>
                        </a:rPr>
                        <a:t>Action Plans for each subject / aspect are in place and lead to school improvement.</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Subject / aspect action plans are continually reviewed and evaluated.</a:t>
                      </a:r>
                    </a:p>
                    <a:p>
                      <a:pPr marL="228600" indent="-228600">
                        <a:buAutoNum type="arabicPeriod"/>
                      </a:pPr>
                      <a:r>
                        <a:rPr lang="en-GB" sz="1100" dirty="0">
                          <a:solidFill>
                            <a:srgbClr val="990000"/>
                          </a:solidFill>
                          <a:highlight>
                            <a:srgbClr val="00FF00"/>
                          </a:highlight>
                          <a:latin typeface="Georgia" panose="02040502050405020303" pitchFamily="18" charset="0"/>
                        </a:rPr>
                        <a:t>Termly reports to Governing Board focus on progress and key areas for next step development.</a:t>
                      </a:r>
                    </a:p>
                    <a:p>
                      <a:pPr marL="228600" indent="-228600">
                        <a:buAutoNum type="arabicPeriod"/>
                      </a:pPr>
                      <a:r>
                        <a:rPr lang="en-GB" sz="1100" dirty="0">
                          <a:solidFill>
                            <a:srgbClr val="990000"/>
                          </a:solidFill>
                          <a:highlight>
                            <a:srgbClr val="00FF00"/>
                          </a:highlight>
                          <a:latin typeface="Georgia" panose="02040502050405020303" pitchFamily="18" charset="0"/>
                        </a:rPr>
                        <a:t>Individual action plans are in place where needed, and developmental feedback given to teachers and improvement monitored appropriately.</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Subject / aspect association membership &amp; CPDF, and associated kite-marks focus subject leaders and all educators on best and next practice.</a:t>
                      </a:r>
                    </a:p>
                    <a:p>
                      <a:pPr marL="228600" indent="-228600">
                        <a:buAutoNum type="arabicPeriod"/>
                      </a:pPr>
                      <a:r>
                        <a:rPr lang="en-GB" sz="1100" dirty="0">
                          <a:solidFill>
                            <a:srgbClr val="990000"/>
                          </a:solidFill>
                          <a:highlight>
                            <a:srgbClr val="00FF00"/>
                          </a:highlight>
                          <a:latin typeface="Georgia" panose="02040502050405020303" pitchFamily="18" charset="0"/>
                        </a:rPr>
                        <a:t>Appraisal is linked to achievement and impact of subject / aspect leadership.</a:t>
                      </a:r>
                    </a:p>
                  </a:txBody>
                  <a:tcPr/>
                </a:tc>
                <a:tc>
                  <a:txBody>
                    <a:bodyPr/>
                    <a:lstStyle/>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SM</a:t>
                      </a:r>
                    </a:p>
                    <a:p>
                      <a:r>
                        <a:rPr lang="en-GB" sz="1100" dirty="0">
                          <a:solidFill>
                            <a:srgbClr val="990000"/>
                          </a:solidFill>
                          <a:latin typeface="Georgia" panose="02040502050405020303" pitchFamily="18" charset="0"/>
                        </a:rPr>
                        <a:t>HD</a:t>
                      </a:r>
                    </a:p>
                    <a:p>
                      <a:r>
                        <a:rPr lang="en-GB" sz="1100" dirty="0">
                          <a:solidFill>
                            <a:srgbClr val="990000"/>
                          </a:solidFill>
                          <a:latin typeface="Georgia" panose="02040502050405020303" pitchFamily="18" charset="0"/>
                        </a:rPr>
                        <a:t>All subject leaders</a:t>
                      </a:r>
                    </a:p>
                  </a:txBody>
                  <a:tcPr/>
                </a:tc>
                <a:tc>
                  <a:txBody>
                    <a:bodyPr/>
                    <a:lstStyle/>
                    <a:p>
                      <a:r>
                        <a:rPr lang="en-GB" sz="1100" dirty="0">
                          <a:solidFill>
                            <a:srgbClr val="990000"/>
                          </a:solidFill>
                          <a:latin typeface="Georgia" panose="02040502050405020303" pitchFamily="18" charset="0"/>
                        </a:rPr>
                        <a:t>Subject delivery promotes engagement, progress and coverage in all year groups, with timely intervention where necessary.</a:t>
                      </a:r>
                    </a:p>
                  </a:txBody>
                  <a:tcPr/>
                </a:tc>
                <a:extLst>
                  <a:ext uri="{0D108BD9-81ED-4DB2-BD59-A6C34878D82A}">
                    <a16:rowId xmlns:a16="http://schemas.microsoft.com/office/drawing/2014/main" val="4050799888"/>
                  </a:ext>
                </a:extLst>
              </a:tr>
            </a:tbl>
          </a:graphicData>
        </a:graphic>
      </p:graphicFrame>
    </p:spTree>
    <p:extLst>
      <p:ext uri="{BB962C8B-B14F-4D97-AF65-F5344CB8AC3E}">
        <p14:creationId xmlns:p14="http://schemas.microsoft.com/office/powerpoint/2010/main" val="13256616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1854504232"/>
              </p:ext>
            </p:extLst>
          </p:nvPr>
        </p:nvGraphicFramePr>
        <p:xfrm>
          <a:off x="494522" y="346442"/>
          <a:ext cx="11299372" cy="237565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Subject Leadership &amp; Curriculum</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EYFS is of a high quality to ensure building blocks in place for KS1 and 2.</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New EYFS lead has a clear action plan in place and works with the new EYFS team to ensure high quality teaching and learning at all times.</a:t>
                      </a:r>
                    </a:p>
                    <a:p>
                      <a:pPr marL="228600" indent="-228600">
                        <a:buAutoNum type="arabicPeriod"/>
                      </a:pPr>
                      <a:r>
                        <a:rPr lang="en-GB" sz="1100" dirty="0">
                          <a:solidFill>
                            <a:srgbClr val="990000"/>
                          </a:solidFill>
                          <a:highlight>
                            <a:srgbClr val="00FF00"/>
                          </a:highlight>
                          <a:latin typeface="Georgia" panose="02040502050405020303" pitchFamily="18" charset="0"/>
                        </a:rPr>
                        <a:t>Focus on outdoor learning – through appropriate CPDF including forest school training.</a:t>
                      </a:r>
                    </a:p>
                    <a:p>
                      <a:pPr marL="228600" indent="-228600">
                        <a:buAutoNum type="arabicPeriod"/>
                      </a:pPr>
                      <a:r>
                        <a:rPr lang="en-GB" sz="1100" dirty="0">
                          <a:solidFill>
                            <a:srgbClr val="990000"/>
                          </a:solidFill>
                          <a:highlight>
                            <a:srgbClr val="00FF00"/>
                          </a:highlight>
                          <a:latin typeface="Georgia" panose="02040502050405020303" pitchFamily="18" charset="0"/>
                        </a:rPr>
                        <a:t>New gov.uk EYFS requirements are in place.</a:t>
                      </a:r>
                    </a:p>
                  </a:txBody>
                  <a:tcPr/>
                </a:tc>
                <a:tc>
                  <a:txBody>
                    <a:bodyPr/>
                    <a:lstStyle/>
                    <a:p>
                      <a:r>
                        <a:rPr lang="en-GB" sz="1100" dirty="0">
                          <a:solidFill>
                            <a:srgbClr val="990000"/>
                          </a:solidFill>
                          <a:latin typeface="Georgia" panose="02040502050405020303" pitchFamily="18" charset="0"/>
                        </a:rPr>
                        <a:t>CTW</a:t>
                      </a:r>
                    </a:p>
                    <a:p>
                      <a:r>
                        <a:rPr lang="en-GB" sz="1100" dirty="0">
                          <a:solidFill>
                            <a:srgbClr val="990000"/>
                          </a:solidFill>
                          <a:latin typeface="Georgia" panose="02040502050405020303" pitchFamily="18" charset="0"/>
                        </a:rPr>
                        <a:t>SG</a:t>
                      </a:r>
                    </a:p>
                  </a:txBody>
                  <a:tcPr/>
                </a:tc>
                <a:tc>
                  <a:txBody>
                    <a:bodyPr/>
                    <a:lstStyle/>
                    <a:p>
                      <a:r>
                        <a:rPr lang="en-GB" sz="1100" dirty="0">
                          <a:solidFill>
                            <a:srgbClr val="990000"/>
                          </a:solidFill>
                          <a:latin typeface="Georgia" panose="02040502050405020303" pitchFamily="18" charset="0"/>
                        </a:rPr>
                        <a:t>Children are progressing well in EYFS.</a:t>
                      </a:r>
                    </a:p>
                  </a:txBody>
                  <a:tcPr/>
                </a:tc>
                <a:extLst>
                  <a:ext uri="{0D108BD9-81ED-4DB2-BD59-A6C34878D82A}">
                    <a16:rowId xmlns:a16="http://schemas.microsoft.com/office/drawing/2014/main" val="4077017829"/>
                  </a:ext>
                </a:extLst>
              </a:tr>
            </a:tbl>
          </a:graphicData>
        </a:graphic>
      </p:graphicFrame>
    </p:spTree>
    <p:extLst>
      <p:ext uri="{BB962C8B-B14F-4D97-AF65-F5344CB8AC3E}">
        <p14:creationId xmlns:p14="http://schemas.microsoft.com/office/powerpoint/2010/main" val="332589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BDB0F-E5D3-337B-0F16-08F951EA5DCA}"/>
            </a:ext>
          </a:extLst>
        </p:cNvPr>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E1D0FEC9-0A63-69DD-E21C-D8CB3EF8250A}"/>
              </a:ext>
            </a:extLst>
          </p:cNvPr>
          <p:cNvGraphicFramePr>
            <a:graphicFrameLocks noGrp="1"/>
          </p:cNvGraphicFramePr>
          <p:nvPr>
            <p:extLst>
              <p:ext uri="{D42A27DB-BD31-4B8C-83A1-F6EECF244321}">
                <p14:modId xmlns:p14="http://schemas.microsoft.com/office/powerpoint/2010/main" val="579841704"/>
              </p:ext>
            </p:extLst>
          </p:nvPr>
        </p:nvGraphicFramePr>
        <p:xfrm>
          <a:off x="164592" y="210312"/>
          <a:ext cx="11823192" cy="7720247"/>
        </p:xfrm>
        <a:graphic>
          <a:graphicData uri="http://schemas.openxmlformats.org/drawingml/2006/table">
            <a:tbl>
              <a:tblPr firstRow="1" bandRow="1">
                <a:tableStyleId>{F5AB1C69-6EDB-4FF4-983F-18BD219EF322}</a:tableStyleId>
              </a:tblPr>
              <a:tblGrid>
                <a:gridCol w="1426464">
                  <a:extLst>
                    <a:ext uri="{9D8B030D-6E8A-4147-A177-3AD203B41FA5}">
                      <a16:colId xmlns:a16="http://schemas.microsoft.com/office/drawing/2014/main" val="3176251353"/>
                    </a:ext>
                  </a:extLst>
                </a:gridCol>
                <a:gridCol w="7559140">
                  <a:extLst>
                    <a:ext uri="{9D8B030D-6E8A-4147-A177-3AD203B41FA5}">
                      <a16:colId xmlns:a16="http://schemas.microsoft.com/office/drawing/2014/main" val="3871744346"/>
                    </a:ext>
                  </a:extLst>
                </a:gridCol>
                <a:gridCol w="1126886">
                  <a:extLst>
                    <a:ext uri="{9D8B030D-6E8A-4147-A177-3AD203B41FA5}">
                      <a16:colId xmlns:a16="http://schemas.microsoft.com/office/drawing/2014/main" val="864314734"/>
                    </a:ext>
                  </a:extLst>
                </a:gridCol>
                <a:gridCol w="1710702">
                  <a:extLst>
                    <a:ext uri="{9D8B030D-6E8A-4147-A177-3AD203B41FA5}">
                      <a16:colId xmlns:a16="http://schemas.microsoft.com/office/drawing/2014/main" val="670264214"/>
                    </a:ext>
                  </a:extLst>
                </a:gridCol>
              </a:tblGrid>
              <a:tr h="755567">
                <a:tc>
                  <a:txBody>
                    <a:bodyPr/>
                    <a:lstStyle/>
                    <a:p>
                      <a:r>
                        <a:rPr lang="en-GB" sz="2000" dirty="0">
                          <a:latin typeface="Georgia" panose="02040502050405020303" pitchFamily="18" charset="0"/>
                        </a:rPr>
                        <a:t>Catholic identity</a:t>
                      </a:r>
                    </a:p>
                  </a:txBody>
                  <a:tcPr/>
                </a:tc>
                <a:tc>
                  <a:txBody>
                    <a:bodyPr/>
                    <a:lstStyle/>
                    <a:p>
                      <a:r>
                        <a:rPr lang="en-GB" sz="2000" dirty="0">
                          <a:latin typeface="Georgia" panose="02040502050405020303" pitchFamily="18" charset="0"/>
                        </a:rPr>
                        <a:t>Target Areas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5306905">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solidFill>
                            <a:srgbClr val="990000"/>
                          </a:solidFill>
                          <a:latin typeface="Georgia" panose="02040502050405020303" pitchFamily="18" charset="0"/>
                          <a:ea typeface="Symbol" panose="05050102010706020507" pitchFamily="18" charset="2"/>
                          <a:cs typeface="Symbol" panose="05050102010706020507" pitchFamily="18" charset="2"/>
                        </a:rPr>
                        <a:t>Religious Education</a:t>
                      </a:r>
                    </a:p>
                  </a:txBody>
                  <a:tcPr/>
                </a:tc>
                <a:tc>
                  <a:txBody>
                    <a:bodyPr/>
                    <a:lstStyle/>
                    <a:p>
                      <a:r>
                        <a:rPr lang="en-US" sz="1100" b="1" i="1" kern="1200" dirty="0">
                          <a:solidFill>
                            <a:srgbClr val="990000"/>
                          </a:solidFill>
                          <a:effectLst/>
                          <a:latin typeface="Georgia" panose="02040502050405020303" pitchFamily="18" charset="0"/>
                          <a:ea typeface="+mn-ea"/>
                          <a:cs typeface="+mn-cs"/>
                        </a:rPr>
                        <a:t>Pupil outcomes: how well pupils achieve and enjoy their learning in religious education</a:t>
                      </a:r>
                      <a:endParaRPr lang="en-GB" sz="1100" b="1"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i="1" kern="1200" dirty="0">
                          <a:solidFill>
                            <a:srgbClr val="00B050"/>
                          </a:solidFill>
                          <a:effectLst/>
                          <a:latin typeface="Georgia" panose="02040502050405020303" pitchFamily="18" charset="0"/>
                          <a:ea typeface="+mn-ea"/>
                          <a:cs typeface="+mn-cs"/>
                        </a:rPr>
                        <a:t>As </a:t>
                      </a:r>
                      <a:r>
                        <a:rPr lang="en-US" sz="1100" kern="1200" dirty="0">
                          <a:solidFill>
                            <a:srgbClr val="00B050"/>
                          </a:solidFill>
                          <a:effectLst/>
                          <a:latin typeface="Georgia" panose="02040502050405020303" pitchFamily="18" charset="0"/>
                          <a:ea typeface="+mn-ea"/>
                          <a:cs typeface="+mn-cs"/>
                        </a:rPr>
                        <a:t>a consequence of outstanding skills in religious literacy, pupils to become </a:t>
                      </a:r>
                      <a:r>
                        <a:rPr lang="en-US" sz="1100" b="1" kern="1200" dirty="0">
                          <a:solidFill>
                            <a:srgbClr val="00B050"/>
                          </a:solidFill>
                          <a:effectLst/>
                          <a:latin typeface="Georgia" panose="02040502050405020303" pitchFamily="18" charset="0"/>
                          <a:ea typeface="+mn-ea"/>
                          <a:cs typeface="+mn-cs"/>
                        </a:rPr>
                        <a:t>particularly aware of the demands of religious commitment in everyday life.</a:t>
                      </a:r>
                      <a:endParaRPr lang="en-GB" sz="1100" kern="1200" dirty="0">
                        <a:solidFill>
                          <a:srgbClr val="00B05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Pupils to be provided opportunity to speak fluently and confidently about what they have learned in religious education, using key concepts and subject-specific vocabulary. As a consequence, they should ask incisive questions of adults and peers, which indicate an innate curiosity and a desire to deepen learning.</a:t>
                      </a:r>
                      <a:endParaRPr lang="en-GB" sz="1100" kern="1200" dirty="0">
                        <a:solidFill>
                          <a:srgbClr val="00B05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Pupils to show notable independence in their learning; they can think for themselves, </a:t>
                      </a:r>
                      <a:r>
                        <a:rPr lang="en-US" sz="1100" b="1" kern="1200" dirty="0">
                          <a:solidFill>
                            <a:srgbClr val="00B050"/>
                          </a:solidFill>
                          <a:effectLst/>
                          <a:latin typeface="Georgia" panose="02040502050405020303" pitchFamily="18" charset="0"/>
                          <a:ea typeface="+mn-ea"/>
                          <a:cs typeface="+mn-cs"/>
                        </a:rPr>
                        <a:t>synthesizing what they have learned in original and creative ways</a:t>
                      </a:r>
                      <a:r>
                        <a:rPr lang="en-US" sz="1100" kern="1200" dirty="0">
                          <a:solidFill>
                            <a:srgbClr val="00B050"/>
                          </a:solidFill>
                          <a:effectLst/>
                          <a:latin typeface="Georgia" panose="02040502050405020303" pitchFamily="18" charset="0"/>
                          <a:ea typeface="+mn-ea"/>
                          <a:cs typeface="+mn-cs"/>
                        </a:rPr>
                        <a:t>. As a consequence, they will concentrate exceptionally well, love the challenge of learning and are curious, interested learners.</a:t>
                      </a:r>
                      <a:endParaRPr lang="en-GB" sz="1100" kern="1200" dirty="0">
                        <a:solidFill>
                          <a:srgbClr val="00B05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Self-assessment: Pupils have a clear understanding of how well they are doing, of what they need to do to improve, and </a:t>
                      </a:r>
                      <a:r>
                        <a:rPr lang="en-US" sz="1100" b="1" kern="1200" dirty="0">
                          <a:solidFill>
                            <a:srgbClr val="00B050"/>
                          </a:solidFill>
                          <a:effectLst/>
                          <a:latin typeface="Georgia" panose="02040502050405020303" pitchFamily="18" charset="0"/>
                          <a:ea typeface="+mn-ea"/>
                          <a:cs typeface="+mn-cs"/>
                        </a:rPr>
                        <a:t>can fully articulate how they have made progress.</a:t>
                      </a:r>
                      <a:endParaRPr lang="en-GB" sz="1100" kern="1200" dirty="0">
                        <a:solidFill>
                          <a:srgbClr val="00B050"/>
                        </a:solidFill>
                        <a:effectLst/>
                        <a:latin typeface="Georgia" panose="02040502050405020303" pitchFamily="18" charset="0"/>
                        <a:ea typeface="+mn-ea"/>
                        <a:cs typeface="+mn-cs"/>
                      </a:endParaRPr>
                    </a:p>
                    <a:p>
                      <a:r>
                        <a:rPr lang="en-US" sz="1100" b="1" i="1" kern="1200" dirty="0">
                          <a:solidFill>
                            <a:srgbClr val="990000"/>
                          </a:solidFill>
                          <a:effectLst/>
                          <a:latin typeface="Georgia" panose="02040502050405020303" pitchFamily="18" charset="0"/>
                          <a:ea typeface="+mn-ea"/>
                          <a:cs typeface="+mn-cs"/>
                        </a:rPr>
                        <a:t>Provision: the quality of teaching, learning and assessment in religious education</a:t>
                      </a:r>
                      <a:endParaRPr lang="en-GB" sz="1100" b="1" kern="1200" dirty="0">
                        <a:solidFill>
                          <a:srgbClr val="99000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Planning is linked to pupils’ current assessment and their knowledge of the individual, such that lessons consolidate and extend pupils’ knowledge and understanding, so that they learn extremely well.</a:t>
                      </a:r>
                      <a:endParaRPr lang="en-GB" sz="1100" kern="1200" dirty="0">
                        <a:solidFill>
                          <a:srgbClr val="00B050"/>
                        </a:solidFill>
                        <a:effectLst/>
                        <a:latin typeface="Georgia" panose="02040502050405020303" pitchFamily="18" charset="0"/>
                        <a:ea typeface="+mn-ea"/>
                        <a:cs typeface="+mn-cs"/>
                      </a:endParaRPr>
                    </a:p>
                    <a:p>
                      <a:pPr marL="171450" lvl="0" indent="-171450">
                        <a:buFont typeface="Arial" panose="020B0604020202020204" pitchFamily="34" charset="0"/>
                        <a:buChar char="•"/>
                      </a:pPr>
                      <a:r>
                        <a:rPr lang="en-US" sz="1100" kern="1200" dirty="0">
                          <a:solidFill>
                            <a:srgbClr val="00B050"/>
                          </a:solidFill>
                          <a:effectLst/>
                          <a:latin typeface="Georgia" panose="02040502050405020303" pitchFamily="18" charset="0"/>
                          <a:ea typeface="+mn-ea"/>
                          <a:cs typeface="+mn-cs"/>
                        </a:rPr>
                        <a:t>Teachers provide pupils with </a:t>
                      </a:r>
                      <a:r>
                        <a:rPr lang="en-US" sz="1100" b="1" kern="1200" dirty="0">
                          <a:solidFill>
                            <a:srgbClr val="00B050"/>
                          </a:solidFill>
                          <a:effectLst/>
                          <a:latin typeface="Georgia" panose="02040502050405020303" pitchFamily="18" charset="0"/>
                          <a:ea typeface="+mn-ea"/>
                          <a:cs typeface="+mn-cs"/>
                        </a:rPr>
                        <a:t>relevant and specific feedback </a:t>
                      </a:r>
                      <a:r>
                        <a:rPr lang="en-US" sz="1100" kern="1200" dirty="0">
                          <a:solidFill>
                            <a:srgbClr val="00B050"/>
                          </a:solidFill>
                          <a:effectLst/>
                          <a:latin typeface="Georgia" panose="02040502050405020303" pitchFamily="18" charset="0"/>
                          <a:ea typeface="+mn-ea"/>
                          <a:cs typeface="+mn-cs"/>
                        </a:rPr>
                        <a:t>which ensures that all pupils clearly understand what they need to do to</a:t>
                      </a:r>
                      <a:r>
                        <a:rPr lang="en-GB" sz="1100" kern="1200" baseline="0" dirty="0">
                          <a:solidFill>
                            <a:srgbClr val="00B050"/>
                          </a:solidFill>
                          <a:effectLst/>
                          <a:latin typeface="Georgia" panose="02040502050405020303" pitchFamily="18" charset="0"/>
                          <a:ea typeface="+mn-ea"/>
                          <a:cs typeface="+mn-cs"/>
                        </a:rPr>
                        <a:t> </a:t>
                      </a:r>
                      <a:r>
                        <a:rPr lang="en-US" sz="1100" kern="1200" dirty="0">
                          <a:solidFill>
                            <a:srgbClr val="00B050"/>
                          </a:solidFill>
                          <a:effectLst/>
                          <a:latin typeface="Georgia" panose="02040502050405020303" pitchFamily="18" charset="0"/>
                          <a:ea typeface="+mn-ea"/>
                          <a:cs typeface="+mn-cs"/>
                        </a:rPr>
                        <a:t>make progress in their learning.</a:t>
                      </a:r>
                    </a:p>
                    <a:p>
                      <a:pPr marL="342900" marR="402590" lvl="0" indent="-342900">
                        <a:spcAft>
                          <a:spcPts val="0"/>
                        </a:spcAft>
                        <a:buSzPts val="1100"/>
                        <a:buFont typeface="Arial" panose="020B0604020202020204" pitchFamily="34" charset="0"/>
                        <a:buChar char="•"/>
                        <a:tabLst>
                          <a:tab pos="525145" algn="l"/>
                          <a:tab pos="525780" algn="l"/>
                        </a:tabLst>
                      </a:pPr>
                      <a:r>
                        <a:rPr lang="en-US" sz="1100" dirty="0">
                          <a:solidFill>
                            <a:srgbClr val="00B050"/>
                          </a:solidFill>
                          <a:effectLst/>
                          <a:latin typeface="Georgia" panose="02040502050405020303" pitchFamily="18" charset="0"/>
                          <a:ea typeface="Arial" panose="020B0604020202020204" pitchFamily="34" charset="0"/>
                        </a:rPr>
                        <a:t>Teachers</a:t>
                      </a:r>
                      <a:r>
                        <a:rPr lang="en-US" sz="1100" spc="-3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give</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pupils</a:t>
                      </a:r>
                      <a:r>
                        <a:rPr lang="en-US" sz="1100" spc="-1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space</a:t>
                      </a:r>
                      <a:r>
                        <a:rPr lang="en-US" sz="1100" b="1" spc="-3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and</a:t>
                      </a:r>
                      <a:r>
                        <a:rPr lang="en-US" sz="1100" b="1" spc="-2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time</a:t>
                      </a:r>
                      <a:r>
                        <a:rPr lang="en-US" sz="1100" b="1" spc="-2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for</a:t>
                      </a:r>
                      <a:r>
                        <a:rPr lang="en-US" sz="1100" b="1" spc="-2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purposeful</a:t>
                      </a:r>
                      <a:r>
                        <a:rPr lang="en-US" sz="1100" b="1" spc="-3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reflection</a:t>
                      </a:r>
                      <a:r>
                        <a:rPr lang="en-US" sz="1100" b="1" spc="-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in </a:t>
                      </a:r>
                      <a:r>
                        <a:rPr lang="en-US" sz="1100" spc="-10" dirty="0">
                          <a:solidFill>
                            <a:srgbClr val="00B050"/>
                          </a:solidFill>
                          <a:effectLst/>
                          <a:latin typeface="Georgia" panose="02040502050405020303" pitchFamily="18" charset="0"/>
                          <a:ea typeface="Arial" panose="020B0604020202020204" pitchFamily="34" charset="0"/>
                        </a:rPr>
                        <a:t>lessons.</a:t>
                      </a:r>
                    </a:p>
                    <a:p>
                      <a:pPr marL="342900" marR="402590" lvl="0" indent="-342900">
                        <a:spcAft>
                          <a:spcPts val="0"/>
                        </a:spcAft>
                        <a:buSzPts val="1100"/>
                        <a:buFont typeface="Arial" panose="020B0604020202020204" pitchFamily="34" charset="0"/>
                        <a:buChar char="•"/>
                        <a:tabLst>
                          <a:tab pos="525145" algn="l"/>
                          <a:tab pos="525780" algn="l"/>
                        </a:tabLst>
                      </a:pPr>
                      <a:r>
                        <a:rPr lang="en-US" sz="1100" spc="-10" dirty="0">
                          <a:solidFill>
                            <a:srgbClr val="00B050"/>
                          </a:solidFill>
                          <a:effectLst/>
                          <a:latin typeface="Georgia" panose="02040502050405020303" pitchFamily="18" charset="0"/>
                          <a:ea typeface="Arial" panose="020B0604020202020204" pitchFamily="34" charset="0"/>
                        </a:rPr>
                        <a:t>Sep 2023 – Y1 &amp; Y3 as part of Diocesan pilot to trial new RED curriculum – Y1 using The Vine &amp; The Branches, Y3 using DoS model. Other classes to continue with adapted Come &amp; See.</a:t>
                      </a:r>
                    </a:p>
                    <a:p>
                      <a:pPr marL="342900" marR="402590" lvl="0" indent="-342900">
                        <a:spcAft>
                          <a:spcPts val="0"/>
                        </a:spcAft>
                        <a:buSzPts val="1100"/>
                        <a:buFont typeface="Arial" panose="020B0604020202020204" pitchFamily="34" charset="0"/>
                        <a:buChar char="•"/>
                        <a:tabLst>
                          <a:tab pos="525145" algn="l"/>
                          <a:tab pos="525780" algn="l"/>
                        </a:tabLst>
                      </a:pPr>
                      <a:r>
                        <a:rPr lang="en-US" sz="1100" spc="-10" dirty="0">
                          <a:solidFill>
                            <a:srgbClr val="00B050"/>
                          </a:solidFill>
                          <a:effectLst/>
                          <a:latin typeface="Georgia" panose="02040502050405020303" pitchFamily="18" charset="0"/>
                          <a:ea typeface="Arial" panose="020B0604020202020204" pitchFamily="34" charset="0"/>
                        </a:rPr>
                        <a:t>June 2024 – All classes to trial RED from Branch 6, using Catholic Plus planning grids with Model Curriculum as a starting point. Joint staff training and workshops. Evaluate July 2024 INSET and make decisions for Sep 2024.</a:t>
                      </a:r>
                    </a:p>
                    <a:p>
                      <a:pPr marL="342900" marR="402590" lvl="0" indent="-342900">
                        <a:spcAft>
                          <a:spcPts val="0"/>
                        </a:spcAft>
                        <a:buSzPts val="1100"/>
                        <a:buFont typeface="Arial" panose="020B0604020202020204" pitchFamily="34" charset="0"/>
                        <a:buChar char="•"/>
                        <a:tabLst>
                          <a:tab pos="525145" algn="l"/>
                          <a:tab pos="525780" algn="l"/>
                        </a:tabLst>
                      </a:pPr>
                      <a:r>
                        <a:rPr lang="en-US" sz="1100" spc="-10" dirty="0">
                          <a:solidFill>
                            <a:srgbClr val="00B050"/>
                          </a:solidFill>
                          <a:effectLst/>
                          <a:latin typeface="Georgia" panose="02040502050405020303" pitchFamily="18" charset="0"/>
                          <a:ea typeface="Arial" panose="020B0604020202020204" pitchFamily="34" charset="0"/>
                        </a:rPr>
                        <a:t>Sep 2024 INSET – policy and way forward – model curriculum led and blended use of resources. Decision to have no CST/prayer modules as CST is integral to curriculum and RE, not add on / prayer is not RE.</a:t>
                      </a:r>
                    </a:p>
                    <a:p>
                      <a:pPr marL="342900" marR="402590" lvl="0" indent="-342900">
                        <a:spcAft>
                          <a:spcPts val="0"/>
                        </a:spcAft>
                        <a:buSzPts val="1100"/>
                        <a:buFont typeface="Arial" panose="020B0604020202020204" pitchFamily="34" charset="0"/>
                        <a:buChar char="•"/>
                        <a:tabLst>
                          <a:tab pos="525145" algn="l"/>
                          <a:tab pos="525780" algn="l"/>
                        </a:tabLst>
                      </a:pPr>
                      <a:r>
                        <a:rPr lang="en-US" sz="1100" spc="-10" dirty="0">
                          <a:solidFill>
                            <a:srgbClr val="00B050"/>
                          </a:solidFill>
                          <a:effectLst/>
                          <a:latin typeface="Georgia" panose="02040502050405020303" pitchFamily="18" charset="0"/>
                          <a:ea typeface="Arial" panose="020B0604020202020204" pitchFamily="34" charset="0"/>
                        </a:rPr>
                        <a:t>Ongoing review, access to DoS and wider training; incorporate Day by Day and Lighting the Path as becomes available.</a:t>
                      </a:r>
                    </a:p>
                    <a:p>
                      <a:pPr marL="342900" marR="402590" lvl="0" indent="-342900">
                        <a:spcAft>
                          <a:spcPts val="0"/>
                        </a:spcAft>
                        <a:buSzPts val="1100"/>
                        <a:buFont typeface="Arial" panose="020B0604020202020204" pitchFamily="34" charset="0"/>
                        <a:buChar char="•"/>
                        <a:tabLst>
                          <a:tab pos="525145" algn="l"/>
                          <a:tab pos="525780" algn="l"/>
                        </a:tabLst>
                      </a:pPr>
                      <a:r>
                        <a:rPr lang="en-US" sz="1100" spc="-10" dirty="0">
                          <a:solidFill>
                            <a:srgbClr val="00B050"/>
                          </a:solidFill>
                          <a:effectLst/>
                          <a:latin typeface="Georgia" panose="02040502050405020303" pitchFamily="18" charset="0"/>
                          <a:ea typeface="Arial" panose="020B0604020202020204" pitchFamily="34" charset="0"/>
                        </a:rPr>
                        <a:t>Ongoing triangulation, reports to GB and monitoring, supported by Associate HT – QA.</a:t>
                      </a:r>
                    </a:p>
                    <a:p>
                      <a:pPr marL="342900" marR="402590" lvl="0" indent="-342900">
                        <a:spcAft>
                          <a:spcPts val="0"/>
                        </a:spcAft>
                        <a:buSzPts val="1100"/>
                        <a:buFont typeface="Arial" panose="020B0604020202020204" pitchFamily="34" charset="0"/>
                        <a:buChar char="•"/>
                        <a:tabLst>
                          <a:tab pos="525145" algn="l"/>
                          <a:tab pos="525780" algn="l"/>
                        </a:tabLst>
                      </a:pPr>
                      <a:r>
                        <a:rPr lang="en-US" sz="1100" spc="-10" dirty="0">
                          <a:solidFill>
                            <a:srgbClr val="00B050"/>
                          </a:solidFill>
                          <a:effectLst/>
                          <a:latin typeface="Georgia" panose="02040502050405020303" pitchFamily="18" charset="0"/>
                          <a:ea typeface="Arial" panose="020B0604020202020204" pitchFamily="34" charset="0"/>
                        </a:rPr>
                        <a:t>Expand RE team – Sep 2024 and ongoing review.</a:t>
                      </a:r>
                      <a:endParaRPr lang="en-GB" sz="1100" spc="0" dirty="0">
                        <a:solidFill>
                          <a:srgbClr val="00B050"/>
                        </a:solidFill>
                        <a:effectLst/>
                        <a:latin typeface="Georgia" panose="02040502050405020303" pitchFamily="18" charset="0"/>
                        <a:ea typeface="Arial" panose="020B0604020202020204" pitchFamily="34" charset="0"/>
                      </a:endParaRPr>
                    </a:p>
                    <a:p>
                      <a:pPr marL="0" marR="402590" lvl="0" indent="0">
                        <a:spcAft>
                          <a:spcPts val="0"/>
                        </a:spcAft>
                        <a:buSzPts val="1100"/>
                        <a:buFont typeface="Arial" panose="020B0604020202020204" pitchFamily="34" charset="0"/>
                        <a:buNone/>
                        <a:tabLst>
                          <a:tab pos="525145" algn="l"/>
                          <a:tab pos="525780" algn="l"/>
                        </a:tabLst>
                      </a:pPr>
                      <a:r>
                        <a:rPr lang="en-US" sz="1100" b="1" i="1" dirty="0">
                          <a:solidFill>
                            <a:srgbClr val="990000"/>
                          </a:solidFill>
                          <a:effectLst/>
                          <a:latin typeface="Georgia" panose="02040502050405020303" pitchFamily="18" charset="0"/>
                          <a:ea typeface="Calibri" panose="020F0502020204030204" pitchFamily="34" charset="0"/>
                        </a:rPr>
                        <a:t>Leadership:</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how</a:t>
                      </a:r>
                      <a:r>
                        <a:rPr lang="en-US" sz="1100" b="1" i="1" spc="-3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well</a:t>
                      </a:r>
                      <a:r>
                        <a:rPr lang="en-US" sz="1100" b="1" i="1" spc="-2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leaders</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and</a:t>
                      </a:r>
                      <a:r>
                        <a:rPr lang="en-US" sz="1100" b="1" i="1" spc="-2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governors</a:t>
                      </a:r>
                      <a:r>
                        <a:rPr lang="en-US" sz="1100" b="1" i="1" spc="-2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promote,</a:t>
                      </a:r>
                      <a:r>
                        <a:rPr lang="en-US" sz="1100" b="1" i="1" spc="-40"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monitor</a:t>
                      </a:r>
                      <a:r>
                        <a:rPr lang="en-US" sz="1100" b="1" i="1" spc="-1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and</a:t>
                      </a:r>
                      <a:r>
                        <a:rPr lang="en-US" sz="1100" b="1" i="1" spc="-25" dirty="0">
                          <a:solidFill>
                            <a:srgbClr val="990000"/>
                          </a:solidFill>
                          <a:effectLst/>
                          <a:latin typeface="Georgia" panose="02040502050405020303" pitchFamily="18" charset="0"/>
                          <a:ea typeface="Calibri" panose="020F0502020204030204" pitchFamily="34" charset="0"/>
                        </a:rPr>
                        <a:t> </a:t>
                      </a:r>
                      <a:r>
                        <a:rPr lang="en-US" sz="1100" b="1" i="1" dirty="0">
                          <a:solidFill>
                            <a:srgbClr val="990000"/>
                          </a:solidFill>
                          <a:effectLst/>
                          <a:latin typeface="Georgia" panose="02040502050405020303" pitchFamily="18" charset="0"/>
                          <a:ea typeface="Calibri" panose="020F0502020204030204" pitchFamily="34" charset="0"/>
                        </a:rPr>
                        <a:t>evaluate the provision for religious education</a:t>
                      </a:r>
                      <a:endParaRPr lang="en-GB" sz="1100" b="1" dirty="0">
                        <a:solidFill>
                          <a:srgbClr val="990000"/>
                        </a:solidFill>
                        <a:effectLst/>
                        <a:latin typeface="Georgia" panose="02040502050405020303" pitchFamily="18" charset="0"/>
                        <a:ea typeface="Calibri" panose="020F0502020204030204" pitchFamily="34" charset="0"/>
                      </a:endParaRPr>
                    </a:p>
                    <a:p>
                      <a:pPr marL="342900" marR="322580" lvl="0" indent="-342900">
                        <a:spcAft>
                          <a:spcPts val="0"/>
                        </a:spcAft>
                        <a:buSzPts val="1100"/>
                        <a:buFont typeface="Arial" panose="020B0604020202020204" pitchFamily="34" charset="0"/>
                        <a:buChar char="•"/>
                        <a:tabLst>
                          <a:tab pos="525145" algn="l"/>
                          <a:tab pos="525780" algn="l"/>
                        </a:tabLst>
                      </a:pPr>
                      <a:r>
                        <a:rPr lang="en-US" sz="1100" dirty="0">
                          <a:solidFill>
                            <a:srgbClr val="00B050"/>
                          </a:solidFill>
                          <a:effectLst/>
                          <a:latin typeface="Georgia" panose="02040502050405020303" pitchFamily="18" charset="0"/>
                          <a:ea typeface="Arial" panose="020B0604020202020204" pitchFamily="34" charset="0"/>
                        </a:rPr>
                        <a:t>Leaders to ensure a parity of demand with other core subjects in relation</a:t>
                      </a:r>
                      <a:r>
                        <a:rPr lang="en-US" sz="1100" spc="-3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to</a:t>
                      </a:r>
                      <a:r>
                        <a:rPr lang="en-US" sz="1100" spc="-2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whole school</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policies,</a:t>
                      </a:r>
                      <a:r>
                        <a:rPr lang="en-US" sz="1100" spc="-3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such</a:t>
                      </a:r>
                      <a:r>
                        <a:rPr lang="en-US" sz="1100" b="1" spc="-2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as</a:t>
                      </a:r>
                      <a:r>
                        <a:rPr lang="en-US" sz="1100" b="1" spc="-15"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homework</a:t>
                      </a:r>
                      <a:r>
                        <a:rPr lang="en-US" sz="1100" dirty="0">
                          <a:solidFill>
                            <a:srgbClr val="00B050"/>
                          </a:solidFill>
                          <a:effectLst/>
                          <a:latin typeface="Georgia" panose="02040502050405020303" pitchFamily="18" charset="0"/>
                          <a:ea typeface="Arial" panose="020B0604020202020204" pitchFamily="34" charset="0"/>
                        </a:rPr>
                        <a:t>,</a:t>
                      </a:r>
                      <a:r>
                        <a:rPr lang="en-US" sz="1100" spc="-4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marking</a:t>
                      </a:r>
                      <a:r>
                        <a:rPr lang="en-US" sz="1100" spc="-2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and reporting to parents.</a:t>
                      </a:r>
                      <a:endParaRPr lang="en-GB" sz="1100" dirty="0">
                        <a:solidFill>
                          <a:srgbClr val="00B050"/>
                        </a:solidFill>
                        <a:effectLst/>
                        <a:latin typeface="Georgia" panose="02040502050405020303" pitchFamily="18" charset="0"/>
                        <a:ea typeface="Arial" panose="020B0604020202020204" pitchFamily="34" charset="0"/>
                      </a:endParaRPr>
                    </a:p>
                    <a:p>
                      <a:pPr marL="342900" marR="73660" lvl="0" indent="-342900">
                        <a:spcAft>
                          <a:spcPts val="0"/>
                        </a:spcAft>
                        <a:buSzPts val="1100"/>
                        <a:buFont typeface="Arial" panose="020B0604020202020204" pitchFamily="34" charset="0"/>
                        <a:buChar char="•"/>
                        <a:tabLst>
                          <a:tab pos="525145" algn="l"/>
                          <a:tab pos="525780" algn="l"/>
                        </a:tabLst>
                      </a:pPr>
                      <a:r>
                        <a:rPr lang="en-US" sz="1100" dirty="0">
                          <a:solidFill>
                            <a:srgbClr val="00B050"/>
                          </a:solidFill>
                          <a:effectLst/>
                          <a:latin typeface="Georgia" panose="02040502050405020303" pitchFamily="18" charset="0"/>
                          <a:ea typeface="Arial" panose="020B0604020202020204" pitchFamily="34" charset="0"/>
                        </a:rPr>
                        <a:t>The</a:t>
                      </a:r>
                      <a:r>
                        <a:rPr lang="en-US" sz="1100" spc="-1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quality</a:t>
                      </a:r>
                      <a:r>
                        <a:rPr lang="en-US" sz="1100" spc="-2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of</a:t>
                      </a:r>
                      <a:r>
                        <a:rPr lang="en-US" sz="1100" spc="-3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subject</a:t>
                      </a:r>
                      <a:r>
                        <a:rPr lang="en-US" sz="1100" spc="-25"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leadership</a:t>
                      </a:r>
                      <a:r>
                        <a:rPr lang="en-US" sz="1100" spc="-20" dirty="0">
                          <a:solidFill>
                            <a:srgbClr val="00B050"/>
                          </a:solidFill>
                          <a:effectLst/>
                          <a:latin typeface="Georgia" panose="02040502050405020303" pitchFamily="18" charset="0"/>
                          <a:ea typeface="Arial" panose="020B0604020202020204" pitchFamily="34" charset="0"/>
                        </a:rPr>
                        <a:t> </a:t>
                      </a:r>
                      <a:r>
                        <a:rPr lang="en-US" sz="1100" dirty="0">
                          <a:solidFill>
                            <a:srgbClr val="00B050"/>
                          </a:solidFill>
                          <a:effectLst/>
                          <a:latin typeface="Georgia" panose="02040502050405020303" pitchFamily="18" charset="0"/>
                          <a:ea typeface="Arial" panose="020B0604020202020204" pitchFamily="34" charset="0"/>
                        </a:rPr>
                        <a:t>is</a:t>
                      </a:r>
                      <a:r>
                        <a:rPr lang="en-US" sz="1100" spc="-10" dirty="0">
                          <a:solidFill>
                            <a:srgbClr val="00B050"/>
                          </a:solidFill>
                          <a:effectLst/>
                          <a:latin typeface="Georgia" panose="02040502050405020303" pitchFamily="18" charset="0"/>
                          <a:ea typeface="Arial" panose="020B0604020202020204" pitchFamily="34" charset="0"/>
                        </a:rPr>
                        <a:t> </a:t>
                      </a:r>
                      <a:r>
                        <a:rPr lang="en-US" sz="1100" b="1" dirty="0" err="1">
                          <a:solidFill>
                            <a:srgbClr val="00B050"/>
                          </a:solidFill>
                          <a:effectLst/>
                          <a:latin typeface="Georgia" panose="02040502050405020303" pitchFamily="18" charset="0"/>
                          <a:ea typeface="Arial" panose="020B0604020202020204" pitchFamily="34" charset="0"/>
                        </a:rPr>
                        <a:t>recognised</a:t>
                      </a:r>
                      <a:r>
                        <a:rPr lang="en-US" sz="1100" b="1" spc="-2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beyond</a:t>
                      </a:r>
                      <a:r>
                        <a:rPr lang="en-US" sz="1100" b="1" spc="-2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the</a:t>
                      </a:r>
                      <a:r>
                        <a:rPr lang="en-US" sz="1100" b="1" spc="-20" dirty="0">
                          <a:solidFill>
                            <a:srgbClr val="00B050"/>
                          </a:solidFill>
                          <a:effectLst/>
                          <a:latin typeface="Georgia" panose="02040502050405020303" pitchFamily="18" charset="0"/>
                          <a:ea typeface="Arial" panose="020B0604020202020204" pitchFamily="34" charset="0"/>
                        </a:rPr>
                        <a:t> </a:t>
                      </a:r>
                      <a:r>
                        <a:rPr lang="en-US" sz="1100" b="1" dirty="0">
                          <a:solidFill>
                            <a:srgbClr val="00B050"/>
                          </a:solidFill>
                          <a:effectLst/>
                          <a:latin typeface="Georgia" panose="02040502050405020303" pitchFamily="18" charset="0"/>
                          <a:ea typeface="Arial" panose="020B0604020202020204" pitchFamily="34" charset="0"/>
                        </a:rPr>
                        <a:t>school </a:t>
                      </a:r>
                      <a:r>
                        <a:rPr lang="en-US" sz="1100" dirty="0">
                          <a:solidFill>
                            <a:srgbClr val="00B050"/>
                          </a:solidFill>
                          <a:effectLst/>
                          <a:latin typeface="Georgia" panose="02040502050405020303" pitchFamily="18" charset="0"/>
                          <a:ea typeface="Arial" panose="020B0604020202020204" pitchFamily="34" charset="0"/>
                        </a:rPr>
                        <a:t>and the subject leader willingly shares this expertise to the benefit of other diocesan schools. Contribute to ECT training and visits; contribute to </a:t>
                      </a:r>
                      <a:r>
                        <a:rPr lang="en-US" sz="1100" dirty="0" err="1">
                          <a:solidFill>
                            <a:srgbClr val="00B050"/>
                          </a:solidFill>
                          <a:effectLst/>
                          <a:latin typeface="Georgia" panose="02040502050405020303" pitchFamily="18" charset="0"/>
                          <a:ea typeface="Arial" panose="020B0604020202020204" pitchFamily="34" charset="0"/>
                        </a:rPr>
                        <a:t>EducareM</a:t>
                      </a:r>
                      <a:r>
                        <a:rPr lang="en-US" sz="1100" dirty="0">
                          <a:solidFill>
                            <a:srgbClr val="00B050"/>
                          </a:solidFill>
                          <a:effectLst/>
                          <a:latin typeface="Georgia" panose="02040502050405020303" pitchFamily="18" charset="0"/>
                          <a:ea typeface="Arial" panose="020B0604020202020204" pitchFamily="34" charset="0"/>
                        </a:rPr>
                        <a:t> Tabor NSF visits. Leading training for DoS.</a:t>
                      </a:r>
                      <a:endParaRPr lang="en-GB" sz="1100" dirty="0">
                        <a:solidFill>
                          <a:srgbClr val="00B050"/>
                        </a:solidFill>
                        <a:effectLst/>
                        <a:latin typeface="Georgia" panose="02040502050405020303" pitchFamily="18"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solidFill>
                            <a:srgbClr val="990000"/>
                          </a:solidFill>
                          <a:effectLst/>
                          <a:latin typeface="Georgia" panose="02040502050405020303" pitchFamily="18" charset="0"/>
                          <a:ea typeface="Calibri" panose="020F0502020204030204" pitchFamily="34" charset="0"/>
                        </a:rPr>
                        <a:t>New RE Directory (To know you more dearly) to be in place </a:t>
                      </a:r>
                      <a:r>
                        <a:rPr lang="en-US" sz="1100" i="1" dirty="0">
                          <a:solidFill>
                            <a:srgbClr val="990000"/>
                          </a:solidFill>
                          <a:effectLst/>
                          <a:latin typeface="Georgia" panose="02040502050405020303" pitchFamily="18" charset="0"/>
                          <a:ea typeface="Calibri" panose="020F0502020204030204" pitchFamily="34" charset="0"/>
                        </a:rPr>
                        <a:t>(</a:t>
                      </a:r>
                      <a:r>
                        <a:rPr lang="en-US" sz="1100" i="1" dirty="0">
                          <a:solidFill>
                            <a:srgbClr val="990000"/>
                          </a:solidFill>
                          <a:effectLst/>
                          <a:latin typeface="Georgia" panose="02040502050405020303" pitchFamily="18" charset="0"/>
                          <a:ea typeface="Calibri" panose="020F0502020204030204" pitchFamily="34" charset="0"/>
                          <a:hlinkClick r:id="rId2">
                            <a:extLst>
                              <a:ext uri="{A12FA001-AC4F-418D-AE19-62706E023703}">
                                <ahyp:hlinkClr xmlns:ahyp="http://schemas.microsoft.com/office/drawing/2018/hyperlinkcolor" val="tx"/>
                              </a:ext>
                            </a:extLst>
                          </a:hlinkClick>
                        </a:rPr>
                        <a:t>published Spring 2023</a:t>
                      </a:r>
                      <a:r>
                        <a:rPr lang="en-US" sz="1100" i="1" dirty="0">
                          <a:solidFill>
                            <a:srgbClr val="990000"/>
                          </a:solidFill>
                          <a:effectLst/>
                          <a:latin typeface="Georgia" panose="02040502050405020303" pitchFamily="18" charset="0"/>
                          <a:ea typeface="Calibri" panose="020F0502020204030204" pitchFamily="34" charset="0"/>
                        </a:rPr>
                        <a:t>) </a:t>
                      </a:r>
                      <a:r>
                        <a:rPr lang="en-US" sz="1100" i="1"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Leaders carefully plan an appropriately sequential curriculum which ensures that subject content is introduced systematically in an increasingly demanding</a:t>
                      </a:r>
                      <a:r>
                        <a:rPr lang="en-US" sz="1100" spc="-2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way,</a:t>
                      </a:r>
                      <a:r>
                        <a:rPr lang="en-US" sz="1100" spc="-2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as</a:t>
                      </a:r>
                      <a:r>
                        <a:rPr lang="en-US" sz="1100" spc="-3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learners</a:t>
                      </a:r>
                      <a:r>
                        <a:rPr lang="en-US" sz="1100" spc="-2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progress</a:t>
                      </a:r>
                      <a:r>
                        <a:rPr lang="en-US" sz="1100" spc="-2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through</a:t>
                      </a:r>
                      <a:r>
                        <a:rPr lang="en-US" sz="1100" spc="-2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the</a:t>
                      </a:r>
                      <a:r>
                        <a:rPr lang="en-US" sz="1100" spc="-15"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planned</a:t>
                      </a:r>
                      <a:r>
                        <a:rPr lang="en-US" sz="1100" spc="-2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curriculum. Our RE lead has attended launch training and</a:t>
                      </a:r>
                      <a:r>
                        <a:rPr lang="en-US" sz="1100" baseline="0" dirty="0">
                          <a:solidFill>
                            <a:srgbClr val="00B050"/>
                          </a:solidFill>
                          <a:effectLst/>
                          <a:latin typeface="Georgia" panose="02040502050405020303" pitchFamily="18" charset="0"/>
                          <a:ea typeface="Calibri" panose="020F0502020204030204" pitchFamily="34" charset="0"/>
                        </a:rPr>
                        <a:t> </a:t>
                      </a:r>
                      <a:r>
                        <a:rPr lang="en-US" sz="1100" dirty="0">
                          <a:solidFill>
                            <a:srgbClr val="00B050"/>
                          </a:solidFill>
                          <a:effectLst/>
                          <a:latin typeface="Georgia" panose="02040502050405020303" pitchFamily="18" charset="0"/>
                          <a:ea typeface="Calibri" panose="020F0502020204030204" pitchFamily="34" charset="0"/>
                        </a:rPr>
                        <a:t>RED is now available to schools (Sp2023).  Training to be rolled out during Au2023. We hope to begin work on the new requirements by September</a:t>
                      </a:r>
                      <a:r>
                        <a:rPr lang="en-US" sz="1100" baseline="0" dirty="0">
                          <a:solidFill>
                            <a:srgbClr val="00B050"/>
                          </a:solidFill>
                          <a:effectLst/>
                          <a:latin typeface="Georgia" panose="02040502050405020303" pitchFamily="18" charset="0"/>
                          <a:ea typeface="Calibri" panose="020F0502020204030204" pitchFamily="34" charset="0"/>
                        </a:rPr>
                        <a:t> 2023 – explore scheme offered in part by </a:t>
                      </a:r>
                      <a:r>
                        <a:rPr lang="en-US" sz="1100" baseline="0" dirty="0">
                          <a:solidFill>
                            <a:srgbClr val="00B050"/>
                          </a:solidFill>
                          <a:effectLst/>
                          <a:latin typeface="Georgia" panose="02040502050405020303" pitchFamily="18" charset="0"/>
                          <a:ea typeface="Calibri" panose="020F0502020204030204" pitchFamily="34" charset="0"/>
                          <a:hlinkClick r:id="rId3">
                            <a:extLst>
                              <a:ext uri="{A12FA001-AC4F-418D-AE19-62706E023703}">
                                <ahyp:hlinkClr xmlns:ahyp="http://schemas.microsoft.com/office/drawing/2018/hyperlinkcolor" val="tx"/>
                              </a:ext>
                            </a:extLst>
                          </a:hlinkClick>
                        </a:rPr>
                        <a:t>https://wtl-tere.org/</a:t>
                      </a:r>
                      <a:r>
                        <a:rPr lang="en-US" sz="1100" baseline="0" dirty="0">
                          <a:solidFill>
                            <a:srgbClr val="00B050"/>
                          </a:solidFill>
                          <a:effectLst/>
                          <a:latin typeface="Georgia" panose="02040502050405020303" pitchFamily="18" charset="0"/>
                          <a:ea typeface="Calibri" panose="020F0502020204030204" pitchFamily="34" charset="0"/>
                        </a:rPr>
                        <a:t>  - Y1 &amp; Y3 now using Vine &amp; Branches. Y3 part of Diocese pilot. </a:t>
                      </a:r>
                      <a:r>
                        <a:rPr lang="en-US" sz="1100" dirty="0">
                          <a:solidFill>
                            <a:srgbClr val="00B050"/>
                          </a:solidFill>
                          <a:effectLst/>
                          <a:highlight>
                            <a:srgbClr val="FFFF00"/>
                          </a:highlight>
                          <a:latin typeface="Georgia" panose="02040502050405020303" pitchFamily="18" charset="0"/>
                          <a:ea typeface="Calibri" panose="020F0502020204030204" pitchFamily="34" charset="0"/>
                        </a:rPr>
                        <a:t>see Provision, above.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SG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AE/FD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MJ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Working towards CSI in 2024-2025 academic year – all items in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RE to be the subject most pupils prefer / look forward to.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990000"/>
                          </a:solidFill>
                          <a:effectLst/>
                          <a:uLnTx/>
                          <a:uFillTx/>
                          <a:latin typeface="Georgia" panose="02040502050405020303" pitchFamily="18" charset="0"/>
                          <a:ea typeface="+mn-ea"/>
                          <a:cs typeface="+mn-cs"/>
                        </a:rPr>
                        <a:t>Achievement in RE to be in line with RED requirements.</a:t>
                      </a:r>
                    </a:p>
                  </a:txBody>
                  <a:tcPr/>
                </a:tc>
                <a:extLst>
                  <a:ext uri="{0D108BD9-81ED-4DB2-BD59-A6C34878D82A}">
                    <a16:rowId xmlns:a16="http://schemas.microsoft.com/office/drawing/2014/main" val="3493928159"/>
                  </a:ext>
                </a:extLst>
              </a:tr>
            </a:tbl>
          </a:graphicData>
        </a:graphic>
      </p:graphicFrame>
    </p:spTree>
    <p:extLst>
      <p:ext uri="{BB962C8B-B14F-4D97-AF65-F5344CB8AC3E}">
        <p14:creationId xmlns:p14="http://schemas.microsoft.com/office/powerpoint/2010/main" val="39502134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x_263F846B-79FF-4B1B-931F-775CFDCD2E91" descr="Diagram&#10;&#10;Description automatically generated">
            <a:extLst>
              <a:ext uri="{FF2B5EF4-FFF2-40B4-BE49-F238E27FC236}">
                <a16:creationId xmlns:a16="http://schemas.microsoft.com/office/drawing/2014/main" id="{66C079E8-AD22-43F1-801D-A66B7C515AAC}"/>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3300" b="1" dirty="0">
                <a:solidFill>
                  <a:srgbClr val="990000"/>
                </a:solidFill>
                <a:latin typeface="Georgia" panose="02040502050405020303" pitchFamily="18" charset="0"/>
              </a:rPr>
              <a:t>Focus Area 3</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2200" b="1" dirty="0">
                <a:latin typeface="Georgia" panose="02040502050405020303" pitchFamily="18" charset="0"/>
              </a:rPr>
              <a:t>Leadership</a:t>
            </a:r>
          </a:p>
        </p:txBody>
      </p:sp>
    </p:spTree>
    <p:extLst>
      <p:ext uri="{BB962C8B-B14F-4D97-AF65-F5344CB8AC3E}">
        <p14:creationId xmlns:p14="http://schemas.microsoft.com/office/powerpoint/2010/main" val="25209399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747720887"/>
              </p:ext>
            </p:extLst>
          </p:nvPr>
        </p:nvGraphicFramePr>
        <p:xfrm>
          <a:off x="494522" y="346442"/>
          <a:ext cx="11299372" cy="581989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Leadership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Covid-return plan &amp; risk assessments meet all guidance and legislation so that our community remains a safe place to learn and work.</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Action Plan and Risk Assessments regularly reviewed in line with current local and national guidance and approved by LA Health &amp; Safety team.</a:t>
                      </a:r>
                    </a:p>
                    <a:p>
                      <a:pPr marL="228600" indent="-228600">
                        <a:buAutoNum type="arabicPeriod"/>
                      </a:pPr>
                      <a:r>
                        <a:rPr lang="en-GB" sz="1100" dirty="0">
                          <a:solidFill>
                            <a:srgbClr val="990000"/>
                          </a:solidFill>
                          <a:highlight>
                            <a:srgbClr val="00FF00"/>
                          </a:highlight>
                          <a:latin typeface="Georgia" panose="02040502050405020303" pitchFamily="18" charset="0"/>
                        </a:rPr>
                        <a:t>Staff CPDF ensures understanding.</a:t>
                      </a:r>
                    </a:p>
                    <a:p>
                      <a:pPr marL="228600" indent="-228600">
                        <a:buAutoNum type="arabicPeriod"/>
                      </a:pPr>
                      <a:r>
                        <a:rPr lang="en-GB" sz="1100" dirty="0">
                          <a:solidFill>
                            <a:srgbClr val="990000"/>
                          </a:solidFill>
                          <a:highlight>
                            <a:srgbClr val="00FF00"/>
                          </a:highlight>
                          <a:latin typeface="Georgia" panose="02040502050405020303" pitchFamily="18" charset="0"/>
                        </a:rPr>
                        <a:t>Compliance monitoring is frequent and compliance awareness is promoted by all staff.</a:t>
                      </a:r>
                    </a:p>
                    <a:p>
                      <a:pPr marL="228600" indent="-228600">
                        <a:buAutoNum type="arabicPeriod"/>
                      </a:pPr>
                      <a:r>
                        <a:rPr lang="en-GB" sz="1100" dirty="0">
                          <a:solidFill>
                            <a:srgbClr val="990000"/>
                          </a:solidFill>
                          <a:highlight>
                            <a:srgbClr val="00FF00"/>
                          </a:highlight>
                          <a:latin typeface="Georgia" panose="02040502050405020303" pitchFamily="18" charset="0"/>
                        </a:rPr>
                        <a:t>All local reporting is undertaken.</a:t>
                      </a:r>
                    </a:p>
                    <a:p>
                      <a:pPr marL="228600" indent="-228600">
                        <a:buAutoNum type="arabicPeriod"/>
                      </a:pPr>
                      <a:r>
                        <a:rPr lang="en-GB" sz="1100" dirty="0">
                          <a:solidFill>
                            <a:srgbClr val="990000"/>
                          </a:solidFill>
                          <a:highlight>
                            <a:srgbClr val="00FF00"/>
                          </a:highlight>
                          <a:latin typeface="Georgia" panose="02040502050405020303" pitchFamily="18" charset="0"/>
                        </a:rPr>
                        <a:t>Chemicals and cleaning procedures meet required standard.</a:t>
                      </a:r>
                    </a:p>
                    <a:p>
                      <a:pPr marL="228600" indent="-228600">
                        <a:buAutoNum type="arabicPeriod"/>
                      </a:pPr>
                      <a:r>
                        <a:rPr lang="en-GB" sz="1100" dirty="0">
                          <a:solidFill>
                            <a:srgbClr val="990000"/>
                          </a:solidFill>
                          <a:highlight>
                            <a:srgbClr val="00FF00"/>
                          </a:highlight>
                          <a:latin typeface="Georgia" panose="02040502050405020303" pitchFamily="18" charset="0"/>
                        </a:rPr>
                        <a:t>Lunchtime routines are established linked to return plan.</a:t>
                      </a:r>
                    </a:p>
                    <a:p>
                      <a:pPr marL="228600" indent="-228600">
                        <a:buAutoNum type="arabicPeriod"/>
                      </a:pPr>
                      <a:r>
                        <a:rPr lang="en-GB" sz="1100" dirty="0">
                          <a:solidFill>
                            <a:srgbClr val="990000"/>
                          </a:solidFill>
                          <a:highlight>
                            <a:srgbClr val="00FF00"/>
                          </a:highlight>
                          <a:latin typeface="Georgia" panose="02040502050405020303" pitchFamily="18" charset="0"/>
                        </a:rPr>
                        <a:t>Governing Board are informed of and sign off risk </a:t>
                      </a:r>
                      <a:r>
                        <a:rPr lang="en-GB" sz="1100" dirty="0" err="1">
                          <a:solidFill>
                            <a:srgbClr val="990000"/>
                          </a:solidFill>
                          <a:highlight>
                            <a:srgbClr val="00FF00"/>
                          </a:highlight>
                          <a:latin typeface="Georgia" panose="02040502050405020303" pitchFamily="18" charset="0"/>
                        </a:rPr>
                        <a:t>asseessments</a:t>
                      </a:r>
                      <a:r>
                        <a:rPr lang="en-GB" sz="1100" dirty="0">
                          <a:solidFill>
                            <a:srgbClr val="990000"/>
                          </a:solidFill>
                          <a:highlight>
                            <a:srgbClr val="00FF00"/>
                          </a:highlight>
                          <a:latin typeface="Georgia" panose="02040502050405020303" pitchFamily="18" charset="0"/>
                        </a:rPr>
                        <a:t>.</a:t>
                      </a:r>
                    </a:p>
                  </a:txBody>
                  <a:tcPr/>
                </a:tc>
                <a:tc>
                  <a:txBody>
                    <a:bodyPr/>
                    <a:lstStyle/>
                    <a:p>
                      <a:r>
                        <a:rPr lang="en-GB" sz="1100" dirty="0">
                          <a:solidFill>
                            <a:srgbClr val="990000"/>
                          </a:solidFill>
                          <a:latin typeface="Georgia" panose="02040502050405020303" pitchFamily="18" charset="0"/>
                        </a:rPr>
                        <a:t>SO</a:t>
                      </a:r>
                    </a:p>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CS</a:t>
                      </a:r>
                    </a:p>
                    <a:p>
                      <a:r>
                        <a:rPr lang="en-GB" sz="1100" dirty="0">
                          <a:solidFill>
                            <a:srgbClr val="990000"/>
                          </a:solidFill>
                          <a:latin typeface="Georgia" panose="02040502050405020303" pitchFamily="18" charset="0"/>
                        </a:rPr>
                        <a:t>CH</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All staff understand and apply procedures to ensure risk presented during pandemic is minimised.</a:t>
                      </a:r>
                    </a:p>
                  </a:txBody>
                  <a:tcPr/>
                </a:tc>
                <a:extLst>
                  <a:ext uri="{0D108BD9-81ED-4DB2-BD59-A6C34878D82A}">
                    <a16:rowId xmlns:a16="http://schemas.microsoft.com/office/drawing/2014/main" val="3493928159"/>
                  </a:ext>
                </a:extLst>
              </a:tr>
              <a:tr h="775456">
                <a:tc>
                  <a:txBody>
                    <a:bodyPr/>
                    <a:lstStyle/>
                    <a:p>
                      <a:r>
                        <a:rPr lang="en-GB" sz="1100" dirty="0">
                          <a:solidFill>
                            <a:srgbClr val="990000"/>
                          </a:solidFill>
                          <a:latin typeface="Georgia" panose="02040502050405020303" pitchFamily="18" charset="0"/>
                        </a:rPr>
                        <a:t>SLT routines are established with clear roles / responsibilities and accountability.</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New SLT members inducted – including DHT, SBM and TLR roles.</a:t>
                      </a:r>
                    </a:p>
                    <a:p>
                      <a:pPr marL="228600" indent="-228600">
                        <a:buAutoNum type="arabicPeriod"/>
                      </a:pPr>
                      <a:r>
                        <a:rPr lang="en-GB" sz="1100" dirty="0">
                          <a:solidFill>
                            <a:srgbClr val="990000"/>
                          </a:solidFill>
                          <a:highlight>
                            <a:srgbClr val="00FF00"/>
                          </a:highlight>
                          <a:latin typeface="Georgia" panose="02040502050405020303" pitchFamily="18" charset="0"/>
                        </a:rPr>
                        <a:t>Meetings are frequent and focus on key priority areas / united voice.</a:t>
                      </a:r>
                    </a:p>
                    <a:p>
                      <a:pPr marL="228600" indent="-228600">
                        <a:buAutoNum type="arabicPeriod"/>
                      </a:pPr>
                      <a:r>
                        <a:rPr lang="en-GB" sz="1100" dirty="0">
                          <a:solidFill>
                            <a:srgbClr val="990000"/>
                          </a:solidFill>
                          <a:highlight>
                            <a:srgbClr val="00FF00"/>
                          </a:highlight>
                          <a:latin typeface="Georgia" panose="02040502050405020303" pitchFamily="18" charset="0"/>
                        </a:rPr>
                        <a:t>Routines are promoted and staff engagement is achieved to ensure compliance.</a:t>
                      </a:r>
                    </a:p>
                    <a:p>
                      <a:pPr marL="228600" indent="-228600">
                        <a:buAutoNum type="arabicPeriod"/>
                      </a:pPr>
                      <a:r>
                        <a:rPr lang="en-GB" sz="1100" dirty="0">
                          <a:solidFill>
                            <a:srgbClr val="990000"/>
                          </a:solidFill>
                          <a:highlight>
                            <a:srgbClr val="00FF00"/>
                          </a:highlight>
                          <a:latin typeface="Georgia" panose="02040502050405020303" pitchFamily="18" charset="0"/>
                        </a:rPr>
                        <a:t>Maintain focus on evaluation schedules and preparation for S5 &amp; S48 inspections.</a:t>
                      </a:r>
                    </a:p>
                    <a:p>
                      <a:pPr marL="228600" indent="-228600">
                        <a:buAutoNum type="arabicPeriod"/>
                      </a:pPr>
                      <a:r>
                        <a:rPr lang="en-GB" sz="1100" dirty="0">
                          <a:solidFill>
                            <a:srgbClr val="990000"/>
                          </a:solidFill>
                          <a:highlight>
                            <a:srgbClr val="00FF00"/>
                          </a:highlight>
                          <a:latin typeface="Georgia" panose="02040502050405020303" pitchFamily="18" charset="0"/>
                        </a:rPr>
                        <a:t>DSL co-leadership is established with regular liaison with link governors and CPDF in place to ensure compliant and  effective practice is maintained.</a:t>
                      </a:r>
                    </a:p>
                  </a:txBody>
                  <a:tcPr/>
                </a:tc>
                <a:tc>
                  <a:txBody>
                    <a:bodyPr/>
                    <a:lstStyle/>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SG</a:t>
                      </a:r>
                    </a:p>
                    <a:p>
                      <a:r>
                        <a:rPr lang="en-GB" sz="1100" dirty="0">
                          <a:solidFill>
                            <a:srgbClr val="990000"/>
                          </a:solidFill>
                          <a:latin typeface="Georgia" panose="02040502050405020303" pitchFamily="18" charset="0"/>
                        </a:rPr>
                        <a:t>SO</a:t>
                      </a:r>
                    </a:p>
                    <a:p>
                      <a:r>
                        <a:rPr lang="en-GB" sz="1100" dirty="0">
                          <a:solidFill>
                            <a:srgbClr val="990000"/>
                          </a:solidFill>
                          <a:latin typeface="Georgia" panose="02040502050405020303" pitchFamily="18" charset="0"/>
                        </a:rPr>
                        <a:t>SM</a:t>
                      </a: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SC</a:t>
                      </a:r>
                    </a:p>
                    <a:p>
                      <a:r>
                        <a:rPr lang="en-GB" sz="1100" dirty="0">
                          <a:solidFill>
                            <a:srgbClr val="990000"/>
                          </a:solidFill>
                          <a:latin typeface="Georgia" panose="02040502050405020303" pitchFamily="18" charset="0"/>
                        </a:rPr>
                        <a:t>MS</a:t>
                      </a:r>
                    </a:p>
                    <a:p>
                      <a:r>
                        <a:rPr lang="en-GB" sz="1100" dirty="0">
                          <a:solidFill>
                            <a:srgbClr val="990000"/>
                          </a:solidFill>
                          <a:latin typeface="Georgia" panose="02040502050405020303" pitchFamily="18" charset="0"/>
                        </a:rPr>
                        <a:t>SO</a:t>
                      </a:r>
                    </a:p>
                    <a:p>
                      <a:r>
                        <a:rPr lang="en-GB" sz="1100" dirty="0">
                          <a:solidFill>
                            <a:srgbClr val="990000"/>
                          </a:solidFill>
                          <a:latin typeface="Georgia" panose="02040502050405020303" pitchFamily="18" charset="0"/>
                        </a:rPr>
                        <a:t>KM/CW</a:t>
                      </a:r>
                    </a:p>
                  </a:txBody>
                  <a:tcPr/>
                </a:tc>
                <a:tc>
                  <a:txBody>
                    <a:bodyPr/>
                    <a:lstStyle/>
                    <a:p>
                      <a:r>
                        <a:rPr lang="en-GB" sz="1100" dirty="0">
                          <a:solidFill>
                            <a:srgbClr val="990000"/>
                          </a:solidFill>
                          <a:latin typeface="Georgia" panose="02040502050405020303" pitchFamily="18" charset="0"/>
                        </a:rPr>
                        <a:t>All SLT members are focused on achievement of agreed goals.</a:t>
                      </a:r>
                    </a:p>
                  </a:txBody>
                  <a:tcPr/>
                </a:tc>
                <a:extLst>
                  <a:ext uri="{0D108BD9-81ED-4DB2-BD59-A6C34878D82A}">
                    <a16:rowId xmlns:a16="http://schemas.microsoft.com/office/drawing/2014/main" val="2003828342"/>
                  </a:ext>
                </a:extLst>
              </a:tr>
            </a:tbl>
          </a:graphicData>
        </a:graphic>
      </p:graphicFrame>
    </p:spTree>
    <p:extLst>
      <p:ext uri="{BB962C8B-B14F-4D97-AF65-F5344CB8AC3E}">
        <p14:creationId xmlns:p14="http://schemas.microsoft.com/office/powerpoint/2010/main" val="39265904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872596191"/>
              </p:ext>
            </p:extLst>
          </p:nvPr>
        </p:nvGraphicFramePr>
        <p:xfrm>
          <a:off x="494522" y="346442"/>
          <a:ext cx="11299372" cy="2543296"/>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Leadership</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89339">
                <a:tc>
                  <a:txBody>
                    <a:bodyPr/>
                    <a:lstStyle/>
                    <a:p>
                      <a:r>
                        <a:rPr lang="en-GB" sz="1100" dirty="0">
                          <a:solidFill>
                            <a:srgbClr val="990000"/>
                          </a:solidFill>
                          <a:latin typeface="Georgia" panose="02040502050405020303" pitchFamily="18" charset="0"/>
                        </a:rPr>
                        <a:t>Governance is developed with new members of Governing Board and those in new leadership roles being appropriately inducted.</a:t>
                      </a:r>
                    </a:p>
                    <a:p>
                      <a:endParaRPr lang="en-GB" sz="1100" dirty="0">
                        <a:solidFill>
                          <a:srgbClr val="990000"/>
                        </a:solidFill>
                        <a:latin typeface="Georgia" panose="02040502050405020303" pitchFamily="18" charset="0"/>
                      </a:endParaRP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New </a:t>
                      </a:r>
                      <a:r>
                        <a:rPr lang="en-GB" sz="1100" dirty="0" err="1">
                          <a:solidFill>
                            <a:srgbClr val="990000"/>
                          </a:solidFill>
                          <a:highlight>
                            <a:srgbClr val="00FF00"/>
                          </a:highlight>
                          <a:latin typeface="Georgia" panose="02040502050405020303" pitchFamily="18" charset="0"/>
                        </a:rPr>
                        <a:t>CoG</a:t>
                      </a:r>
                      <a:r>
                        <a:rPr lang="en-GB" sz="1100" dirty="0">
                          <a:solidFill>
                            <a:srgbClr val="990000"/>
                          </a:solidFill>
                          <a:highlight>
                            <a:srgbClr val="00FF00"/>
                          </a:highlight>
                          <a:latin typeface="Georgia" panose="02040502050405020303" pitchFamily="18" charset="0"/>
                        </a:rPr>
                        <a:t> is assisted in role by previous chair who is now in Vice-Chair role.</a:t>
                      </a:r>
                    </a:p>
                    <a:p>
                      <a:pPr marL="228600" indent="-228600">
                        <a:buAutoNum type="arabicPeriod"/>
                      </a:pPr>
                      <a:r>
                        <a:rPr lang="en-GB" sz="1100" dirty="0">
                          <a:solidFill>
                            <a:srgbClr val="990000"/>
                          </a:solidFill>
                          <a:highlight>
                            <a:srgbClr val="FFFF00"/>
                          </a:highlight>
                          <a:latin typeface="Georgia" panose="02040502050405020303" pitchFamily="18" charset="0"/>
                        </a:rPr>
                        <a:t>Skills audit analysis takes place with all GB members.</a:t>
                      </a:r>
                    </a:p>
                    <a:p>
                      <a:pPr marL="228600" indent="-228600">
                        <a:buAutoNum type="arabicPeriod"/>
                      </a:pPr>
                      <a:r>
                        <a:rPr lang="en-GB" sz="1100" dirty="0">
                          <a:solidFill>
                            <a:srgbClr val="990000"/>
                          </a:solidFill>
                          <a:highlight>
                            <a:srgbClr val="00FF00"/>
                          </a:highlight>
                          <a:latin typeface="Georgia" panose="02040502050405020303" pitchFamily="18" charset="0"/>
                        </a:rPr>
                        <a:t>Appropriate CPDF is undertaken by Governing Board, including </a:t>
                      </a:r>
                      <a:r>
                        <a:rPr lang="en-GB" sz="1100" dirty="0" err="1">
                          <a:solidFill>
                            <a:srgbClr val="990000"/>
                          </a:solidFill>
                          <a:highlight>
                            <a:srgbClr val="00FF00"/>
                          </a:highlight>
                          <a:latin typeface="Georgia" panose="02040502050405020303" pitchFamily="18" charset="0"/>
                        </a:rPr>
                        <a:t>EducareM</a:t>
                      </a:r>
                      <a:r>
                        <a:rPr lang="en-GB" sz="1100" dirty="0">
                          <a:solidFill>
                            <a:srgbClr val="990000"/>
                          </a:solidFill>
                          <a:highlight>
                            <a:srgbClr val="00FF00"/>
                          </a:highlight>
                          <a:latin typeface="Georgia" panose="02040502050405020303" pitchFamily="18" charset="0"/>
                        </a:rPr>
                        <a:t> and Diocese training programmes</a:t>
                      </a:r>
                      <a:r>
                        <a:rPr lang="en-GB" sz="1100" dirty="0">
                          <a:solidFill>
                            <a:srgbClr val="990000"/>
                          </a:solidFill>
                          <a:latin typeface="Georgia" panose="02040502050405020303" pitchFamily="18" charset="0"/>
                        </a:rPr>
                        <a:t>.</a:t>
                      </a:r>
                    </a:p>
                    <a:p>
                      <a:pPr marL="228600" indent="-228600">
                        <a:buAutoNum type="arabicPeriod"/>
                      </a:pPr>
                      <a:r>
                        <a:rPr lang="en-GB" sz="1100" dirty="0">
                          <a:solidFill>
                            <a:srgbClr val="990000"/>
                          </a:solidFill>
                          <a:highlight>
                            <a:srgbClr val="FFFF00"/>
                          </a:highlight>
                          <a:latin typeface="Georgia" panose="02040502050405020303" pitchFamily="18" charset="0"/>
                        </a:rPr>
                        <a:t>Governors work towards achievement of Governor Mark kitemark to ensure best practice is achieved. </a:t>
                      </a:r>
                    </a:p>
                  </a:txBody>
                  <a:tcPr/>
                </a:tc>
                <a:tc>
                  <a:txBody>
                    <a:bodyPr/>
                    <a:lstStyle/>
                    <a:p>
                      <a:r>
                        <a:rPr lang="en-GB" sz="1100" dirty="0">
                          <a:solidFill>
                            <a:srgbClr val="990000"/>
                          </a:solidFill>
                          <a:latin typeface="Georgia" panose="02040502050405020303" pitchFamily="18" charset="0"/>
                        </a:rPr>
                        <a:t>KM</a:t>
                      </a:r>
                    </a:p>
                    <a:p>
                      <a:r>
                        <a:rPr lang="en-GB" sz="1100" dirty="0">
                          <a:solidFill>
                            <a:srgbClr val="990000"/>
                          </a:solidFill>
                          <a:latin typeface="Georgia" panose="02040502050405020303" pitchFamily="18" charset="0"/>
                        </a:rPr>
                        <a:t>CW</a:t>
                      </a:r>
                    </a:p>
                    <a:p>
                      <a:r>
                        <a:rPr lang="en-GB" sz="1100" dirty="0">
                          <a:solidFill>
                            <a:srgbClr val="990000"/>
                          </a:solidFill>
                          <a:latin typeface="Georgia" panose="02040502050405020303" pitchFamily="18" charset="0"/>
                        </a:rPr>
                        <a:t>MJ (CPDF)</a:t>
                      </a:r>
                    </a:p>
                    <a:p>
                      <a:r>
                        <a:rPr lang="en-GB" sz="1100" dirty="0">
                          <a:solidFill>
                            <a:srgbClr val="990000"/>
                          </a:solidFill>
                          <a:latin typeface="Georgia" panose="02040502050405020303" pitchFamily="18" charset="0"/>
                        </a:rPr>
                        <a:t>ES (clerk)</a:t>
                      </a:r>
                    </a:p>
                  </a:txBody>
                  <a:tcPr/>
                </a:tc>
                <a:tc>
                  <a:txBody>
                    <a:bodyPr/>
                    <a:lstStyle/>
                    <a:p>
                      <a:r>
                        <a:rPr lang="en-GB" sz="1100" dirty="0">
                          <a:solidFill>
                            <a:srgbClr val="990000"/>
                          </a:solidFill>
                          <a:latin typeface="Georgia" panose="02040502050405020303" pitchFamily="18" charset="0"/>
                        </a:rPr>
                        <a:t>All governors are clear in their role and appropriate  CPDF is used to close gaps presented in skills audit.</a:t>
                      </a:r>
                    </a:p>
                  </a:txBody>
                  <a:tcPr/>
                </a:tc>
                <a:extLst>
                  <a:ext uri="{0D108BD9-81ED-4DB2-BD59-A6C34878D82A}">
                    <a16:rowId xmlns:a16="http://schemas.microsoft.com/office/drawing/2014/main" val="4126392510"/>
                  </a:ext>
                </a:extLst>
              </a:tr>
            </a:tbl>
          </a:graphicData>
        </a:graphic>
      </p:graphicFrame>
    </p:spTree>
    <p:extLst>
      <p:ext uri="{BB962C8B-B14F-4D97-AF65-F5344CB8AC3E}">
        <p14:creationId xmlns:p14="http://schemas.microsoft.com/office/powerpoint/2010/main" val="21099813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x_263F846B-79FF-4B1B-931F-775CFDCD2E91" descr="Diagram&#10;&#10;Description automatically generated">
            <a:extLst>
              <a:ext uri="{FF2B5EF4-FFF2-40B4-BE49-F238E27FC236}">
                <a16:creationId xmlns:a16="http://schemas.microsoft.com/office/drawing/2014/main" id="{66C079E8-AD22-43F1-801D-A66B7C515AAC}"/>
              </a:ext>
            </a:extLst>
          </p:cNvPr>
          <p:cNvPicPr>
            <a:picLocks noChangeAspect="1" noChangeArrowheads="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330478D-146F-4967-81C5-55B26646BACC}"/>
              </a:ext>
            </a:extLst>
          </p:cNvPr>
          <p:cNvSpPr>
            <a:spLocks noGrp="1"/>
          </p:cNvSpPr>
          <p:nvPr>
            <p:ph type="title"/>
          </p:nvPr>
        </p:nvSpPr>
        <p:spPr>
          <a:xfrm>
            <a:off x="371094" y="1161288"/>
            <a:ext cx="3438144" cy="1124712"/>
          </a:xfrm>
        </p:spPr>
        <p:txBody>
          <a:bodyPr anchor="b">
            <a:normAutofit/>
          </a:bodyPr>
          <a:lstStyle/>
          <a:p>
            <a:r>
              <a:rPr lang="en-GB" sz="3300" b="1" dirty="0">
                <a:solidFill>
                  <a:srgbClr val="990000"/>
                </a:solidFill>
                <a:latin typeface="Georgia" panose="02040502050405020303" pitchFamily="18" charset="0"/>
              </a:rPr>
              <a:t>Focus Area 4</a:t>
            </a:r>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691046A-9F38-47D4-BFA8-1CC45CD49429}"/>
              </a:ext>
            </a:extLst>
          </p:cNvPr>
          <p:cNvSpPr>
            <a:spLocks noGrp="1"/>
          </p:cNvSpPr>
          <p:nvPr>
            <p:ph idx="1"/>
          </p:nvPr>
        </p:nvSpPr>
        <p:spPr>
          <a:xfrm>
            <a:off x="371094" y="2718054"/>
            <a:ext cx="3438906" cy="3207258"/>
          </a:xfrm>
        </p:spPr>
        <p:txBody>
          <a:bodyPr anchor="t">
            <a:normAutofit/>
          </a:bodyPr>
          <a:lstStyle/>
          <a:p>
            <a:pPr marL="0" indent="0">
              <a:buNone/>
            </a:pPr>
            <a:r>
              <a:rPr lang="en-GB" sz="2200" b="1" dirty="0">
                <a:latin typeface="Georgia" panose="02040502050405020303" pitchFamily="18" charset="0"/>
              </a:rPr>
              <a:t>Common Good:</a:t>
            </a:r>
          </a:p>
          <a:p>
            <a:pPr marL="0" indent="0">
              <a:buNone/>
            </a:pPr>
            <a:r>
              <a:rPr lang="en-GB" sz="2200" b="1" dirty="0">
                <a:latin typeface="Georgia" panose="02040502050405020303" pitchFamily="18" charset="0"/>
              </a:rPr>
              <a:t>Heart Alliance | Hub </a:t>
            </a:r>
          </a:p>
        </p:txBody>
      </p:sp>
    </p:spTree>
    <p:extLst>
      <p:ext uri="{BB962C8B-B14F-4D97-AF65-F5344CB8AC3E}">
        <p14:creationId xmlns:p14="http://schemas.microsoft.com/office/powerpoint/2010/main" val="4996279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63D7E7B-BCE5-4EF6-98AA-014F86AF2915}"/>
              </a:ext>
            </a:extLst>
          </p:cNvPr>
          <p:cNvGraphicFramePr>
            <a:graphicFrameLocks noGrp="1"/>
          </p:cNvGraphicFramePr>
          <p:nvPr>
            <p:extLst>
              <p:ext uri="{D42A27DB-BD31-4B8C-83A1-F6EECF244321}">
                <p14:modId xmlns:p14="http://schemas.microsoft.com/office/powerpoint/2010/main" val="44428004"/>
              </p:ext>
            </p:extLst>
          </p:nvPr>
        </p:nvGraphicFramePr>
        <p:xfrm>
          <a:off x="494522" y="346442"/>
          <a:ext cx="11299372" cy="5924792"/>
        </p:xfrm>
        <a:graphic>
          <a:graphicData uri="http://schemas.openxmlformats.org/drawingml/2006/table">
            <a:tbl>
              <a:tblPr firstRow="1" bandRow="1">
                <a:tableStyleId>{F5AB1C69-6EDB-4FF4-983F-18BD219EF322}</a:tableStyleId>
              </a:tblPr>
              <a:tblGrid>
                <a:gridCol w="2830285">
                  <a:extLst>
                    <a:ext uri="{9D8B030D-6E8A-4147-A177-3AD203B41FA5}">
                      <a16:colId xmlns:a16="http://schemas.microsoft.com/office/drawing/2014/main" val="3176251353"/>
                    </a:ext>
                  </a:extLst>
                </a:gridCol>
                <a:gridCol w="2823029">
                  <a:extLst>
                    <a:ext uri="{9D8B030D-6E8A-4147-A177-3AD203B41FA5}">
                      <a16:colId xmlns:a16="http://schemas.microsoft.com/office/drawing/2014/main" val="3871744346"/>
                    </a:ext>
                  </a:extLst>
                </a:gridCol>
                <a:gridCol w="2823029">
                  <a:extLst>
                    <a:ext uri="{9D8B030D-6E8A-4147-A177-3AD203B41FA5}">
                      <a16:colId xmlns:a16="http://schemas.microsoft.com/office/drawing/2014/main" val="864314734"/>
                    </a:ext>
                  </a:extLst>
                </a:gridCol>
                <a:gridCol w="2823029">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Common Good:</a:t>
                      </a:r>
                    </a:p>
                    <a:p>
                      <a:r>
                        <a:rPr lang="en-GB" sz="2000" dirty="0">
                          <a:latin typeface="Georgia" panose="02040502050405020303" pitchFamily="18" charset="0"/>
                        </a:rPr>
                        <a:t>Heart Alliance | Hub</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r>
                        <a:rPr lang="en-GB" sz="1100" dirty="0">
                          <a:solidFill>
                            <a:srgbClr val="990000"/>
                          </a:solidFill>
                          <a:latin typeface="Georgia" panose="02040502050405020303" pitchFamily="18" charset="0"/>
                        </a:rPr>
                        <a:t>Work to establish and develop relationships with potential Teaching School Hubs</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To engage with Bury Hub bid</a:t>
                      </a:r>
                    </a:p>
                    <a:p>
                      <a:pPr marL="228600" indent="-228600">
                        <a:buAutoNum type="arabicPeriod"/>
                      </a:pPr>
                      <a:r>
                        <a:rPr lang="en-GB" sz="1100" dirty="0">
                          <a:solidFill>
                            <a:srgbClr val="990000"/>
                          </a:solidFill>
                          <a:highlight>
                            <a:srgbClr val="FFFF00"/>
                          </a:highlight>
                          <a:latin typeface="Georgia" panose="02040502050405020303" pitchFamily="18" charset="0"/>
                        </a:rPr>
                        <a:t>Ensure website is updated with current offer</a:t>
                      </a:r>
                    </a:p>
                  </a:txBody>
                  <a:tcPr/>
                </a:tc>
                <a:tc>
                  <a:txBody>
                    <a:bodyPr/>
                    <a:lstStyle/>
                    <a:p>
                      <a:r>
                        <a:rPr lang="en-GB" sz="1100" dirty="0">
                          <a:solidFill>
                            <a:srgbClr val="990000"/>
                          </a:solidFill>
                          <a:latin typeface="Georgia" panose="02040502050405020303" pitchFamily="18" charset="0"/>
                        </a:rPr>
                        <a:t>MJ</a:t>
                      </a:r>
                    </a:p>
                    <a:p>
                      <a:r>
                        <a:rPr lang="en-GB" sz="1100" dirty="0">
                          <a:solidFill>
                            <a:srgbClr val="990000"/>
                          </a:solidFill>
                          <a:latin typeface="Georgia" panose="02040502050405020303" pitchFamily="18" charset="0"/>
                        </a:rPr>
                        <a:t>BF</a:t>
                      </a:r>
                    </a:p>
                  </a:txBody>
                  <a:tcPr/>
                </a:tc>
                <a:tc>
                  <a:txBody>
                    <a:bodyPr/>
                    <a:lstStyle/>
                    <a:p>
                      <a:r>
                        <a:rPr lang="en-GB" sz="1100" dirty="0">
                          <a:solidFill>
                            <a:srgbClr val="990000"/>
                          </a:solidFill>
                          <a:latin typeface="Georgia" panose="02040502050405020303" pitchFamily="18" charset="0"/>
                        </a:rPr>
                        <a:t>Work of TSA is continued following de-designation in Sep 2021.</a:t>
                      </a:r>
                    </a:p>
                  </a:txBody>
                  <a:tcPr/>
                </a:tc>
                <a:extLst>
                  <a:ext uri="{0D108BD9-81ED-4DB2-BD59-A6C34878D82A}">
                    <a16:rowId xmlns:a16="http://schemas.microsoft.com/office/drawing/2014/main" val="3493928159"/>
                  </a:ext>
                </a:extLst>
              </a:tr>
              <a:tr h="775456">
                <a:tc>
                  <a:txBody>
                    <a:bodyPr/>
                    <a:lstStyle/>
                    <a:p>
                      <a:r>
                        <a:rPr lang="en-GB" sz="1100" dirty="0">
                          <a:solidFill>
                            <a:srgbClr val="990000"/>
                          </a:solidFill>
                          <a:latin typeface="Georgia" panose="02040502050405020303" pitchFamily="18" charset="0"/>
                        </a:rPr>
                        <a:t>PGCE programme</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Ensure high standards of training are delivered, with a blended approach used where appropriate.</a:t>
                      </a:r>
                    </a:p>
                    <a:p>
                      <a:pPr marL="228600" indent="-228600">
                        <a:buAutoNum type="arabicPeriod"/>
                      </a:pPr>
                      <a:r>
                        <a:rPr lang="en-GB" sz="1100" dirty="0">
                          <a:solidFill>
                            <a:srgbClr val="990000"/>
                          </a:solidFill>
                          <a:highlight>
                            <a:srgbClr val="00FF00"/>
                          </a:highlight>
                          <a:latin typeface="Georgia" panose="02040502050405020303" pitchFamily="18" charset="0"/>
                        </a:rPr>
                        <a:t>Resilience is promoted amongst PGCE cohort</a:t>
                      </a:r>
                    </a:p>
                    <a:p>
                      <a:pPr marL="228600" indent="-228600">
                        <a:buAutoNum type="arabicPeriod"/>
                      </a:pPr>
                      <a:r>
                        <a:rPr lang="en-GB" sz="1100" dirty="0">
                          <a:solidFill>
                            <a:srgbClr val="990000"/>
                          </a:solidFill>
                          <a:highlight>
                            <a:srgbClr val="00FF00"/>
                          </a:highlight>
                          <a:latin typeface="Georgia" panose="02040502050405020303" pitchFamily="18" charset="0"/>
                        </a:rPr>
                        <a:t>Recruitment for 2021-22 cohort remains a priority area for Heart Director.</a:t>
                      </a:r>
                    </a:p>
                  </a:txBody>
                  <a:tcPr/>
                </a:tc>
                <a:tc>
                  <a:txBody>
                    <a:bodyPr/>
                    <a:lstStyle/>
                    <a:p>
                      <a:r>
                        <a:rPr lang="en-GB" sz="1100" dirty="0">
                          <a:solidFill>
                            <a:srgbClr val="990000"/>
                          </a:solidFill>
                          <a:latin typeface="Georgia" panose="02040502050405020303" pitchFamily="18" charset="0"/>
                        </a:rPr>
                        <a:t>BF</a:t>
                      </a:r>
                    </a:p>
                  </a:txBody>
                  <a:tcPr/>
                </a:tc>
                <a:tc>
                  <a:txBody>
                    <a:bodyPr/>
                    <a:lstStyle/>
                    <a:p>
                      <a:r>
                        <a:rPr lang="en-GB" sz="1100" dirty="0">
                          <a:solidFill>
                            <a:srgbClr val="990000"/>
                          </a:solidFill>
                          <a:latin typeface="Georgia" panose="02040502050405020303" pitchFamily="18" charset="0"/>
                        </a:rPr>
                        <a:t>PGCE cohort successful and recruitment figures high for 2021 viability.</a:t>
                      </a:r>
                    </a:p>
                  </a:txBody>
                  <a:tcPr/>
                </a:tc>
                <a:extLst>
                  <a:ext uri="{0D108BD9-81ED-4DB2-BD59-A6C34878D82A}">
                    <a16:rowId xmlns:a16="http://schemas.microsoft.com/office/drawing/2014/main" val="2003828342"/>
                  </a:ext>
                </a:extLst>
              </a:tr>
              <a:tr h="775456">
                <a:tc>
                  <a:txBody>
                    <a:bodyPr/>
                    <a:lstStyle/>
                    <a:p>
                      <a:r>
                        <a:rPr lang="en-GB" sz="1100" dirty="0">
                          <a:solidFill>
                            <a:srgbClr val="990000"/>
                          </a:solidFill>
                          <a:latin typeface="Georgia" panose="02040502050405020303" pitchFamily="18" charset="0"/>
                        </a:rPr>
                        <a:t>System Leadership</a:t>
                      </a: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solidFill>
                            <a:srgbClr val="990000"/>
                          </a:solidFill>
                          <a:highlight>
                            <a:srgbClr val="00FF00"/>
                          </a:highlight>
                          <a:latin typeface="Georgia" panose="02040502050405020303" pitchFamily="18" charset="0"/>
                        </a:rPr>
                        <a:t>Training for system leaders is ongoing – with planned and delivered CPDF for those new to the role.</a:t>
                      </a:r>
                    </a:p>
                    <a:p>
                      <a:endParaRPr lang="en-GB" sz="1100" dirty="0">
                        <a:solidFill>
                          <a:srgbClr val="990000"/>
                        </a:solidFill>
                        <a:latin typeface="Georgia" panose="02040502050405020303" pitchFamily="18" charset="0"/>
                      </a:endParaRPr>
                    </a:p>
                  </a:txBody>
                  <a:tcPr/>
                </a:tc>
                <a:tc>
                  <a:txBody>
                    <a:bodyPr/>
                    <a:lstStyle/>
                    <a:p>
                      <a:r>
                        <a:rPr lang="en-GB" sz="1100" dirty="0">
                          <a:solidFill>
                            <a:srgbClr val="990000"/>
                          </a:solidFill>
                          <a:latin typeface="Georgia" panose="02040502050405020303" pitchFamily="18" charset="0"/>
                        </a:rPr>
                        <a:t>BF</a:t>
                      </a:r>
                    </a:p>
                    <a:p>
                      <a:r>
                        <a:rPr lang="en-GB" sz="1100" dirty="0">
                          <a:solidFill>
                            <a:srgbClr val="990000"/>
                          </a:solidFill>
                          <a:latin typeface="Georgia" panose="02040502050405020303" pitchFamily="18" charset="0"/>
                        </a:rPr>
                        <a:t>MJ</a:t>
                      </a:r>
                    </a:p>
                  </a:txBody>
                  <a:tcPr/>
                </a:tc>
                <a:tc>
                  <a:txBody>
                    <a:bodyPr/>
                    <a:lstStyle/>
                    <a:p>
                      <a:r>
                        <a:rPr lang="en-GB" sz="1100" dirty="0">
                          <a:solidFill>
                            <a:srgbClr val="990000"/>
                          </a:solidFill>
                          <a:latin typeface="Georgia" panose="02040502050405020303" pitchFamily="18" charset="0"/>
                        </a:rPr>
                        <a:t>Adequate capacity to deliver programmes to other schools.</a:t>
                      </a:r>
                    </a:p>
                  </a:txBody>
                  <a:tcPr/>
                </a:tc>
                <a:extLst>
                  <a:ext uri="{0D108BD9-81ED-4DB2-BD59-A6C34878D82A}">
                    <a16:rowId xmlns:a16="http://schemas.microsoft.com/office/drawing/2014/main" val="4126392510"/>
                  </a:ext>
                </a:extLst>
              </a:tr>
              <a:tr h="775456">
                <a:tc>
                  <a:txBody>
                    <a:bodyPr/>
                    <a:lstStyle/>
                    <a:p>
                      <a:r>
                        <a:rPr lang="en-GB" sz="1100" dirty="0">
                          <a:solidFill>
                            <a:srgbClr val="990000"/>
                          </a:solidFill>
                          <a:latin typeface="Georgia" panose="02040502050405020303" pitchFamily="18" charset="0"/>
                        </a:rPr>
                        <a:t>CPDF</a:t>
                      </a:r>
                    </a:p>
                  </a:txBody>
                  <a:tcPr/>
                </a:tc>
                <a:tc>
                  <a:txBody>
                    <a:bodyPr/>
                    <a:lstStyle/>
                    <a:p>
                      <a:pPr marL="228600" indent="-228600">
                        <a:buAutoNum type="arabicPeriod"/>
                      </a:pPr>
                      <a:r>
                        <a:rPr lang="en-GB" sz="1100" dirty="0">
                          <a:solidFill>
                            <a:srgbClr val="990000"/>
                          </a:solidFill>
                          <a:highlight>
                            <a:srgbClr val="00FF00"/>
                          </a:highlight>
                          <a:latin typeface="Georgia" panose="02040502050405020303" pitchFamily="18" charset="0"/>
                        </a:rPr>
                        <a:t>Maintain offer including NPQ delivery during pandemic.</a:t>
                      </a:r>
                    </a:p>
                    <a:p>
                      <a:pPr marL="228600" indent="-228600">
                        <a:buAutoNum type="arabicPeriod"/>
                      </a:pPr>
                      <a:r>
                        <a:rPr lang="en-GB" sz="1100" dirty="0">
                          <a:solidFill>
                            <a:srgbClr val="990000"/>
                          </a:solidFill>
                          <a:highlight>
                            <a:srgbClr val="00FF00"/>
                          </a:highlight>
                          <a:latin typeface="Georgia" panose="02040502050405020303" pitchFamily="18" charset="0"/>
                        </a:rPr>
                        <a:t>BTK to be offered to all partners via remote offer.</a:t>
                      </a:r>
                    </a:p>
                    <a:p>
                      <a:pPr marL="228600" indent="-228600">
                        <a:buAutoNum type="arabicPeriod"/>
                      </a:pPr>
                      <a:r>
                        <a:rPr lang="en-GB" sz="1100" dirty="0">
                          <a:solidFill>
                            <a:srgbClr val="990000"/>
                          </a:solidFill>
                          <a:highlight>
                            <a:srgbClr val="00FF00"/>
                          </a:highlight>
                          <a:latin typeface="Georgia" panose="02040502050405020303" pitchFamily="18" charset="0"/>
                        </a:rPr>
                        <a:t>Engage with </a:t>
                      </a:r>
                      <a:r>
                        <a:rPr lang="en-GB" sz="1100" dirty="0" err="1">
                          <a:solidFill>
                            <a:srgbClr val="990000"/>
                          </a:solidFill>
                          <a:highlight>
                            <a:srgbClr val="00FF00"/>
                          </a:highlight>
                          <a:latin typeface="Georgia" panose="02040502050405020303" pitchFamily="18" charset="0"/>
                        </a:rPr>
                        <a:t>EducareM</a:t>
                      </a:r>
                      <a:r>
                        <a:rPr lang="en-GB" sz="1100" dirty="0">
                          <a:solidFill>
                            <a:srgbClr val="990000"/>
                          </a:solidFill>
                          <a:highlight>
                            <a:srgbClr val="00FF00"/>
                          </a:highlight>
                          <a:latin typeface="Georgia" panose="02040502050405020303" pitchFamily="18" charset="0"/>
                        </a:rPr>
                        <a:t> Lead Team to secure leadership of middle leadership programme and governance training.</a:t>
                      </a:r>
                    </a:p>
                    <a:p>
                      <a:pPr marL="228600" indent="-228600">
                        <a:buAutoNum type="arabicPeriod"/>
                      </a:pPr>
                      <a:r>
                        <a:rPr lang="en-GB" sz="1100" dirty="0">
                          <a:solidFill>
                            <a:srgbClr val="990000"/>
                          </a:solidFill>
                          <a:highlight>
                            <a:srgbClr val="00FF00"/>
                          </a:highlight>
                          <a:latin typeface="Georgia" panose="02040502050405020303" pitchFamily="18" charset="0"/>
                        </a:rPr>
                        <a:t>To lead core CPDF provision for Diocese of Salford, ensuring that a blended approach is suitable for delegates and schools.</a:t>
                      </a:r>
                    </a:p>
                  </a:txBody>
                  <a:tcPr/>
                </a:tc>
                <a:tc>
                  <a:txBody>
                    <a:bodyPr/>
                    <a:lstStyle/>
                    <a:p>
                      <a:r>
                        <a:rPr lang="en-GB" sz="1100" dirty="0">
                          <a:solidFill>
                            <a:srgbClr val="990000"/>
                          </a:solidFill>
                          <a:latin typeface="Georgia" panose="02040502050405020303" pitchFamily="18" charset="0"/>
                        </a:rPr>
                        <a:t>MJ</a:t>
                      </a:r>
                    </a:p>
                  </a:txBody>
                  <a:tcPr/>
                </a:tc>
                <a:tc>
                  <a:txBody>
                    <a:bodyPr/>
                    <a:lstStyle/>
                    <a:p>
                      <a:r>
                        <a:rPr lang="en-GB" sz="1100" dirty="0">
                          <a:solidFill>
                            <a:srgbClr val="990000"/>
                          </a:solidFill>
                          <a:latin typeface="Georgia" panose="02040502050405020303" pitchFamily="18" charset="0"/>
                        </a:rPr>
                        <a:t>Training is successfully delivered with positive evaluation of impact.</a:t>
                      </a:r>
                    </a:p>
                    <a:p>
                      <a:endParaRPr lang="en-GB" sz="1100" dirty="0">
                        <a:solidFill>
                          <a:srgbClr val="990000"/>
                        </a:solidFill>
                        <a:latin typeface="Georgia" panose="02040502050405020303" pitchFamily="18" charset="0"/>
                      </a:endParaRPr>
                    </a:p>
                    <a:p>
                      <a:r>
                        <a:rPr lang="en-GB" sz="1100" dirty="0">
                          <a:solidFill>
                            <a:srgbClr val="990000"/>
                          </a:solidFill>
                          <a:latin typeface="Georgia" panose="02040502050405020303" pitchFamily="18" charset="0"/>
                        </a:rPr>
                        <a:t>Future proof training provision.</a:t>
                      </a:r>
                    </a:p>
                  </a:txBody>
                  <a:tcPr/>
                </a:tc>
                <a:extLst>
                  <a:ext uri="{0D108BD9-81ED-4DB2-BD59-A6C34878D82A}">
                    <a16:rowId xmlns:a16="http://schemas.microsoft.com/office/drawing/2014/main" val="4050799888"/>
                  </a:ext>
                </a:extLst>
              </a:tr>
            </a:tbl>
          </a:graphicData>
        </a:graphic>
      </p:graphicFrame>
    </p:spTree>
    <p:extLst>
      <p:ext uri="{BB962C8B-B14F-4D97-AF65-F5344CB8AC3E}">
        <p14:creationId xmlns:p14="http://schemas.microsoft.com/office/powerpoint/2010/main" val="12740744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8D0B4-5E7A-4FC5-8551-FC8C5005C00D}"/>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0F316125-18BB-489D-8A74-8120FD416832}"/>
              </a:ext>
            </a:extLst>
          </p:cNvPr>
          <p:cNvSpPr>
            <a:spLocks noGrp="1"/>
          </p:cNvSpPr>
          <p:nvPr>
            <p:ph type="subTitle" idx="1"/>
          </p:nvPr>
        </p:nvSpPr>
        <p:spPr/>
        <p:txBody>
          <a:bodyPr/>
          <a:lstStyle/>
          <a:p>
            <a:endParaRPr lang="en-GB"/>
          </a:p>
        </p:txBody>
      </p:sp>
      <p:pic>
        <p:nvPicPr>
          <p:cNvPr id="5" name="Picture 4" descr="Map&#10;&#10;Description automatically generated">
            <a:extLst>
              <a:ext uri="{FF2B5EF4-FFF2-40B4-BE49-F238E27FC236}">
                <a16:creationId xmlns:a16="http://schemas.microsoft.com/office/drawing/2014/main" id="{BAF11314-F875-4BEF-BDE5-54A5D39031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0558" y="0"/>
            <a:ext cx="8570884" cy="6858000"/>
          </a:xfrm>
          <a:prstGeom prst="rect">
            <a:avLst/>
          </a:prstGeom>
        </p:spPr>
      </p:pic>
    </p:spTree>
    <p:extLst>
      <p:ext uri="{BB962C8B-B14F-4D97-AF65-F5344CB8AC3E}">
        <p14:creationId xmlns:p14="http://schemas.microsoft.com/office/powerpoint/2010/main" val="3538874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41C6C-AB42-49C0-BF4F-976B0338211D}"/>
            </a:ext>
          </a:extLst>
        </p:cNvPr>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5BB869A1-F2F7-A405-C8AA-F448034E0965}"/>
              </a:ext>
            </a:extLst>
          </p:cNvPr>
          <p:cNvGraphicFramePr>
            <a:graphicFrameLocks noGrp="1"/>
          </p:cNvGraphicFramePr>
          <p:nvPr>
            <p:extLst>
              <p:ext uri="{D42A27DB-BD31-4B8C-83A1-F6EECF244321}">
                <p14:modId xmlns:p14="http://schemas.microsoft.com/office/powerpoint/2010/main" val="588009643"/>
              </p:ext>
            </p:extLst>
          </p:nvPr>
        </p:nvGraphicFramePr>
        <p:xfrm>
          <a:off x="116570" y="110737"/>
          <a:ext cx="11963670" cy="6901936"/>
        </p:xfrm>
        <a:graphic>
          <a:graphicData uri="http://schemas.openxmlformats.org/drawingml/2006/table">
            <a:tbl>
              <a:tblPr firstRow="1" bandRow="1">
                <a:tableStyleId>{F5AB1C69-6EDB-4FF4-983F-18BD219EF322}</a:tableStyleId>
              </a:tblPr>
              <a:tblGrid>
                <a:gridCol w="2047510">
                  <a:extLst>
                    <a:ext uri="{9D8B030D-6E8A-4147-A177-3AD203B41FA5}">
                      <a16:colId xmlns:a16="http://schemas.microsoft.com/office/drawing/2014/main" val="3176251353"/>
                    </a:ext>
                  </a:extLst>
                </a:gridCol>
                <a:gridCol w="4003040">
                  <a:extLst>
                    <a:ext uri="{9D8B030D-6E8A-4147-A177-3AD203B41FA5}">
                      <a16:colId xmlns:a16="http://schemas.microsoft.com/office/drawing/2014/main" val="3871744346"/>
                    </a:ext>
                  </a:extLst>
                </a:gridCol>
                <a:gridCol w="670560">
                  <a:extLst>
                    <a:ext uri="{9D8B030D-6E8A-4147-A177-3AD203B41FA5}">
                      <a16:colId xmlns:a16="http://schemas.microsoft.com/office/drawing/2014/main" val="864314734"/>
                    </a:ext>
                  </a:extLst>
                </a:gridCol>
                <a:gridCol w="5242560">
                  <a:extLst>
                    <a:ext uri="{9D8B030D-6E8A-4147-A177-3AD203B41FA5}">
                      <a16:colId xmlns:a16="http://schemas.microsoft.com/office/drawing/2014/main" val="670264214"/>
                    </a:ext>
                  </a:extLst>
                </a:gridCol>
              </a:tblGrid>
              <a:tr h="775456">
                <a:tc>
                  <a:txBody>
                    <a:bodyPr/>
                    <a:lstStyle/>
                    <a:p>
                      <a:r>
                        <a:rPr lang="en-GB" sz="2000" dirty="0">
                          <a:latin typeface="Georgia" panose="02040502050405020303" pitchFamily="18" charset="0"/>
                        </a:rPr>
                        <a:t>RE</a:t>
                      </a:r>
                    </a:p>
                  </a:txBody>
                  <a:tcPr/>
                </a:tc>
                <a:tc>
                  <a:txBody>
                    <a:bodyPr/>
                    <a:lstStyle/>
                    <a:p>
                      <a:r>
                        <a:rPr lang="en-GB" sz="2000" dirty="0">
                          <a:latin typeface="Georgia" panose="02040502050405020303" pitchFamily="18" charset="0"/>
                        </a:rPr>
                        <a:t>Actions</a:t>
                      </a:r>
                    </a:p>
                  </a:txBody>
                  <a:tcPr/>
                </a:tc>
                <a:tc>
                  <a:txBody>
                    <a:bodyPr/>
                    <a:lstStyle/>
                    <a:p>
                      <a:r>
                        <a:rPr lang="en-GB" sz="2000" dirty="0">
                          <a:latin typeface="Georgia" panose="02040502050405020303" pitchFamily="18" charset="0"/>
                        </a:rPr>
                        <a:t>Led by</a:t>
                      </a:r>
                    </a:p>
                  </a:txBody>
                  <a:tcPr/>
                </a:tc>
                <a:tc>
                  <a:txBody>
                    <a:bodyPr/>
                    <a:lstStyle/>
                    <a:p>
                      <a:r>
                        <a:rPr lang="en-GB" sz="2000" dirty="0">
                          <a:latin typeface="Georgia" panose="02040502050405020303" pitchFamily="18" charset="0"/>
                        </a:rPr>
                        <a:t>Success Criteria</a:t>
                      </a:r>
                    </a:p>
                  </a:txBody>
                  <a:tcPr/>
                </a:tc>
                <a:extLst>
                  <a:ext uri="{0D108BD9-81ED-4DB2-BD59-A6C34878D82A}">
                    <a16:rowId xmlns:a16="http://schemas.microsoft.com/office/drawing/2014/main" val="3266196486"/>
                  </a:ext>
                </a:extLst>
              </a:tr>
              <a:tr h="77545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rgbClr val="990000"/>
                          </a:solidFill>
                          <a:latin typeface="Georgia" panose="02040502050405020303" pitchFamily="18" charset="0"/>
                          <a:ea typeface="Symbol" panose="05050102010706020507" pitchFamily="18" charset="2"/>
                          <a:cs typeface="Symbol" panose="05050102010706020507" pitchFamily="18" charset="2"/>
                        </a:rPr>
                        <a:t>AREAS ARISING FROM CSED TO TAKE INTO 2025-6 SIDP</a:t>
                      </a:r>
                    </a:p>
                    <a:p>
                      <a:pPr marL="0" lvl="0" indent="0">
                        <a:buFont typeface="Arial" panose="020B0604020202020204" pitchFamily="34" charset="0"/>
                        <a:buNone/>
                      </a:pPr>
                      <a:endParaRPr lang="en-GB" sz="1200" dirty="0">
                        <a:solidFill>
                          <a:schemeClr val="tx1"/>
                        </a:solidFill>
                        <a:latin typeface="Georgia" panose="02040502050405020303" pitchFamily="18" charset="0"/>
                        <a:ea typeface="Symbol" panose="05050102010706020507" pitchFamily="18" charset="2"/>
                        <a:cs typeface="Symbol" panose="05050102010706020507" pitchFamily="18" charset="2"/>
                      </a:endParaRPr>
                    </a:p>
                  </a:txBody>
                  <a:tcPr/>
                </a:tc>
                <a:tc>
                  <a:txBody>
                    <a:bodyPr/>
                    <a:lstStyle/>
                    <a:p>
                      <a:pPr algn="l">
                        <a:buNone/>
                      </a:pPr>
                      <a:endParaRPr lang="en-GB" sz="1200" dirty="0">
                        <a:solidFill>
                          <a:schemeClr val="tx1"/>
                        </a:solidFill>
                        <a:effectLst/>
                        <a:latin typeface="Georgia" panose="02040502050405020303" pitchFamily="18" charset="0"/>
                        <a:ea typeface="MS Mincho" panose="02020609040205080304" pitchFamily="49" charset="-128"/>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endParaRP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endParaRPr>
                    </a:p>
                  </a:txBody>
                  <a:tcPr/>
                </a:tc>
                <a:extLst>
                  <a:ext uri="{0D108BD9-81ED-4DB2-BD59-A6C34878D82A}">
                    <a16:rowId xmlns:a16="http://schemas.microsoft.com/office/drawing/2014/main" val="3431832591"/>
                  </a:ext>
                </a:extLst>
              </a:tr>
              <a:tr h="775456">
                <a:tc>
                  <a:txBody>
                    <a:bodyPr/>
                    <a:lstStyle/>
                    <a:p>
                      <a:pPr marL="0" lvl="0" indent="0">
                        <a:buFont typeface="Arial" panose="020B0604020202020204" pitchFamily="34" charset="0"/>
                        <a:buNone/>
                      </a:pPr>
                      <a:r>
                        <a:rPr lang="en-GB" sz="1200" dirty="0">
                          <a:solidFill>
                            <a:schemeClr val="tx1"/>
                          </a:solidFill>
                          <a:latin typeface="Georgia" panose="02040502050405020303" pitchFamily="18" charset="0"/>
                          <a:ea typeface="Symbol" panose="05050102010706020507" pitchFamily="18" charset="2"/>
                          <a:cs typeface="Symbol" panose="05050102010706020507" pitchFamily="18" charset="2"/>
                        </a:rPr>
                        <a:t>RE 1.6</a:t>
                      </a:r>
                    </a:p>
                  </a:txBody>
                  <a:tcPr/>
                </a:tc>
                <a:tc>
                  <a:txBody>
                    <a:bodyPr/>
                    <a:lstStyle/>
                    <a:p>
                      <a:pPr algn="l">
                        <a:buNone/>
                      </a:pPr>
                      <a:r>
                        <a:rPr lang="en-GB" sz="1200" dirty="0">
                          <a:solidFill>
                            <a:schemeClr val="tx1"/>
                          </a:solidFill>
                          <a:effectLst/>
                          <a:latin typeface="Georgia" panose="02040502050405020303" pitchFamily="18" charset="0"/>
                          <a:ea typeface="Times New Roman" panose="02020603050405020304" pitchFamily="18" charset="0"/>
                          <a:cs typeface="Calibri" panose="020F0502020204030204" pitchFamily="34" charset="0"/>
                        </a:rPr>
                        <a:t>The best examples of work to be added to the class working wall in RE and a celebration book, building up a bank of work to inspire others. Each branch then to be showcased to show progression throughout the school, in a similar way to Art progression boards / frames.</a:t>
                      </a:r>
                      <a:endParaRPr lang="en-GB" sz="1200" dirty="0">
                        <a:solidFill>
                          <a:schemeClr val="tx1"/>
                        </a:solidFill>
                        <a:effectLst/>
                        <a:latin typeface="Georgia" panose="02040502050405020303" pitchFamily="18" charset="0"/>
                        <a:ea typeface="MS Mincho" panose="02020609040205080304" pitchFamily="49" charset="-128"/>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FD</a:t>
                      </a: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Consistent approach with new teachers to school.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Pupils produce work of a consistently high quality, demonstrating excellent presentation, individuality and  creativity. This motivates high performance from others through the modelling and displaying of excellent work.</a:t>
                      </a:r>
                    </a:p>
                  </a:txBody>
                  <a:tcPr/>
                </a:tc>
                <a:extLst>
                  <a:ext uri="{0D108BD9-81ED-4DB2-BD59-A6C34878D82A}">
                    <a16:rowId xmlns:a16="http://schemas.microsoft.com/office/drawing/2014/main" val="3493928159"/>
                  </a:ext>
                </a:extLst>
              </a:tr>
              <a:tr h="759727">
                <a:tc>
                  <a:txBody>
                    <a:bodyPr/>
                    <a:lstStyle/>
                    <a:p>
                      <a:r>
                        <a:rPr lang="en-GB" sz="1200" dirty="0">
                          <a:solidFill>
                            <a:schemeClr val="tx1"/>
                          </a:solidFill>
                          <a:latin typeface="Georgia" panose="02040502050405020303" pitchFamily="18" charset="0"/>
                        </a:rPr>
                        <a:t>RE 1.9</a:t>
                      </a:r>
                    </a:p>
                  </a:txBody>
                  <a:tcPr/>
                </a:tc>
                <a:tc>
                  <a:txBody>
                    <a:bodyPr/>
                    <a:lstStyle/>
                    <a:p>
                      <a:pPr algn="l"/>
                      <a:r>
                        <a:rPr lang="en-GB" sz="1200" dirty="0">
                          <a:solidFill>
                            <a:schemeClr val="tx1"/>
                          </a:solidFill>
                          <a:effectLst/>
                          <a:latin typeface="Georgia" panose="02040502050405020303" pitchFamily="18" charset="0"/>
                          <a:ea typeface="Times New Roman" panose="02020603050405020304" pitchFamily="18" charset="0"/>
                          <a:cs typeface="Calibri" panose="020F0502020204030204" pitchFamily="34" charset="0"/>
                        </a:rPr>
                        <a:t>Pupils to engage with peer review and feedback in order to further enhance learning.</a:t>
                      </a:r>
                      <a:endParaRPr lang="en-GB" sz="1200" dirty="0">
                        <a:solidFill>
                          <a:schemeClr val="tx1"/>
                        </a:solidFill>
                        <a:effectLst/>
                        <a:latin typeface="Georgia" panose="02040502050405020303" pitchFamily="18" charset="0"/>
                        <a:ea typeface="MS Mincho" panose="02020609040205080304" pitchFamily="49" charset="-128"/>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FD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Build upon prior knowledge of each branch as RED is further embedded.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Pupils have a clear understanding of how well they are doing, of what they need to do to improve, and can fully articulate how they have made progress.</a:t>
                      </a:r>
                    </a:p>
                  </a:txBody>
                  <a:tcPr/>
                </a:tc>
                <a:extLst>
                  <a:ext uri="{0D108BD9-81ED-4DB2-BD59-A6C34878D82A}">
                    <a16:rowId xmlns:a16="http://schemas.microsoft.com/office/drawing/2014/main" val="2003828342"/>
                  </a:ext>
                </a:extLst>
              </a:tr>
              <a:tr h="775456">
                <a:tc>
                  <a:txBody>
                    <a:bodyPr/>
                    <a:lstStyle/>
                    <a:p>
                      <a:r>
                        <a:rPr lang="en-GB" sz="1200" dirty="0">
                          <a:solidFill>
                            <a:schemeClr val="tx1"/>
                          </a:solidFill>
                          <a:latin typeface="Georgia" panose="02040502050405020303" pitchFamily="18" charset="0"/>
                        </a:rPr>
                        <a:t>RE 2.3</a:t>
                      </a:r>
                    </a:p>
                  </a:txBody>
                  <a:tcPr/>
                </a:tc>
                <a:tc>
                  <a:txBody>
                    <a:bodyPr/>
                    <a:lstStyle/>
                    <a:p>
                      <a:pPr algn="just">
                        <a:buNone/>
                      </a:pPr>
                      <a:r>
                        <a:rPr lang="en-GB" sz="1200" dirty="0">
                          <a:solidFill>
                            <a:schemeClr val="tx1"/>
                          </a:solidFill>
                          <a:effectLst/>
                          <a:latin typeface="Georgia" panose="02040502050405020303" pitchFamily="18" charset="0"/>
                          <a:ea typeface="MS Mincho" panose="02020609040205080304" pitchFamily="49" charset="-128"/>
                          <a:cs typeface="Arial" panose="020B0604020202020204" pitchFamily="34" charset="0"/>
                        </a:rPr>
                        <a:t>As the RED is further embedded, and children engage with the branches again, ensure that planning is linked to pupils’ current assessment based on a check-in linked to the prior year’s knowledge expectation.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FD</a:t>
                      </a:r>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Ensure adaptation of planning and flashback 4 etc. leads to more appropriate adaptation to match need.  LTP to be integrated where it has potential to improve provision further.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Planning is linked to pupils’ current assessment and their knowledge of the individual, such that lessons consolidate and extend pupils’ knowledge and understanding, so that they learn extremely well.</a:t>
                      </a:r>
                    </a:p>
                  </a:txBody>
                  <a:tcPr/>
                </a:tc>
                <a:extLst>
                  <a:ext uri="{0D108BD9-81ED-4DB2-BD59-A6C34878D82A}">
                    <a16:rowId xmlns:a16="http://schemas.microsoft.com/office/drawing/2014/main" val="2903711544"/>
                  </a:ext>
                </a:extLst>
              </a:tr>
              <a:tr h="775456">
                <a:tc>
                  <a:txBody>
                    <a:bodyPr/>
                    <a:lstStyle/>
                    <a:p>
                      <a:r>
                        <a:rPr lang="en-GB" sz="1200" dirty="0">
                          <a:solidFill>
                            <a:schemeClr val="tx1"/>
                          </a:solidFill>
                          <a:latin typeface="Georgia" panose="02040502050405020303" pitchFamily="18" charset="0"/>
                        </a:rPr>
                        <a:t>RE 2.3</a:t>
                      </a:r>
                    </a:p>
                  </a:txBody>
                  <a:tcPr/>
                </a:tc>
                <a:tc>
                  <a:txBody>
                    <a:bodyPr/>
                    <a:lstStyle/>
                    <a:p>
                      <a:pPr algn="just"/>
                      <a:r>
                        <a:rPr lang="en-GB" sz="1200" dirty="0">
                          <a:solidFill>
                            <a:schemeClr val="tx1"/>
                          </a:solidFill>
                          <a:effectLst/>
                          <a:latin typeface="Georgia" panose="02040502050405020303" pitchFamily="18" charset="0"/>
                          <a:ea typeface="MS Mincho" panose="02020609040205080304" pitchFamily="49" charset="-128"/>
                          <a:cs typeface="Arial" panose="020B0604020202020204" pitchFamily="34" charset="0"/>
                        </a:rPr>
                        <a:t>To begin to integrate ‘Lighting the Path’ resources, as they become available, into current planning, so that there continues to be a breadth of task to engage all in learning.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DC</a:t>
                      </a:r>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endParaRPr>
                    </a:p>
                  </a:txBody>
                  <a:tcPr/>
                </a:tc>
                <a:extLst>
                  <a:ext uri="{0D108BD9-81ED-4DB2-BD59-A6C34878D82A}">
                    <a16:rowId xmlns:a16="http://schemas.microsoft.com/office/drawing/2014/main" val="2968462642"/>
                  </a:ext>
                </a:extLst>
              </a:tr>
              <a:tr h="561118">
                <a:tc>
                  <a:txBody>
                    <a:bodyPr/>
                    <a:lstStyle/>
                    <a:p>
                      <a:r>
                        <a:rPr lang="en-GB" sz="1200" dirty="0">
                          <a:solidFill>
                            <a:schemeClr val="tx1"/>
                          </a:solidFill>
                          <a:latin typeface="Georgia" panose="02040502050405020303" pitchFamily="18" charset="0"/>
                        </a:rPr>
                        <a:t>RE 3.7</a:t>
                      </a:r>
                    </a:p>
                  </a:txBody>
                  <a:tcPr/>
                </a:tc>
                <a:tc>
                  <a:txBody>
                    <a:bodyPr/>
                    <a:lstStyle/>
                    <a:p>
                      <a:pPr algn="just">
                        <a:buNone/>
                        <a:tabLst>
                          <a:tab pos="1048385" algn="l"/>
                        </a:tabLst>
                      </a:pPr>
                      <a:r>
                        <a:rPr lang="en-GB" sz="1200" dirty="0">
                          <a:solidFill>
                            <a:schemeClr val="tx1"/>
                          </a:solidFill>
                          <a:effectLst/>
                          <a:latin typeface="Georgia" panose="02040502050405020303" pitchFamily="18" charset="0"/>
                          <a:ea typeface="MS Mincho" panose="02020609040205080304" pitchFamily="49" charset="-128"/>
                          <a:cs typeface="Calibri" panose="020F0502020204030204" pitchFamily="34" charset="0"/>
                        </a:rPr>
                        <a:t>To make further links to educational visits and visitors in RE in order to enrich learning further as full implementation of the RED is introduced by 2026. </a:t>
                      </a:r>
                      <a:endParaRPr lang="en-GB" sz="1200" dirty="0">
                        <a:solidFill>
                          <a:schemeClr val="tx1"/>
                        </a:solidFill>
                        <a:effectLst/>
                        <a:latin typeface="Georgia" panose="02040502050405020303" pitchFamily="18" charset="0"/>
                        <a:ea typeface="MS Mincho" panose="02020609040205080304" pitchFamily="49" charset="-128"/>
                        <a:cs typeface="Arial" panose="020B06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FD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Map of visits / visitors added to CMAP.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Excellent links are forged with other appropriate agencies and the wider community to provide a wide range of enrichment activities to promote pupils’ learning and engagement with religious education.</a:t>
                      </a:r>
                    </a:p>
                  </a:txBody>
                  <a:tcPr/>
                </a:tc>
                <a:extLst>
                  <a:ext uri="{0D108BD9-81ED-4DB2-BD59-A6C34878D82A}">
                    <a16:rowId xmlns:a16="http://schemas.microsoft.com/office/drawing/2014/main" val="784223214"/>
                  </a:ext>
                </a:extLst>
              </a:tr>
              <a:tr h="775456">
                <a:tc>
                  <a:txBody>
                    <a:bodyPr/>
                    <a:lstStyle/>
                    <a:p>
                      <a:r>
                        <a:rPr lang="en-GB" sz="1200" dirty="0">
                          <a:solidFill>
                            <a:schemeClr val="tx1"/>
                          </a:solidFill>
                          <a:latin typeface="Georgia" panose="02040502050405020303" pitchFamily="18" charset="0"/>
                        </a:rPr>
                        <a:t>RE 3.8</a:t>
                      </a:r>
                    </a:p>
                  </a:txBody>
                  <a:tcPr/>
                </a:tc>
                <a:tc>
                  <a:txBody>
                    <a:bodyPr/>
                    <a:lstStyle/>
                    <a:p>
                      <a:pPr algn="just">
                        <a:buNone/>
                        <a:tabLst>
                          <a:tab pos="1048385" algn="l"/>
                        </a:tabLst>
                      </a:pPr>
                      <a:r>
                        <a:rPr lang="en-GB" sz="1200" dirty="0">
                          <a:solidFill>
                            <a:schemeClr val="tx1"/>
                          </a:solidFill>
                          <a:effectLst/>
                          <a:latin typeface="Georgia" panose="02040502050405020303" pitchFamily="18" charset="0"/>
                          <a:ea typeface="MS Mincho" panose="02020609040205080304" pitchFamily="49" charset="-128"/>
                          <a:cs typeface="Calibri" panose="020F0502020204030204" pitchFamily="34" charset="0"/>
                        </a:rPr>
                        <a:t>To ensure that next steps linked to adoption of Lighting the Path are carefully planned to improve outcomes, rather than just to integrate an additional resource.</a:t>
                      </a:r>
                      <a:endParaRPr lang="en-GB" sz="1200" dirty="0">
                        <a:solidFill>
                          <a:schemeClr val="tx1"/>
                        </a:solidFill>
                        <a:effectLst/>
                        <a:latin typeface="Georgia" panose="02040502050405020303" pitchFamily="18" charset="0"/>
                        <a:ea typeface="MS Mincho" panose="02020609040205080304" pitchFamily="49" charset="-128"/>
                        <a:cs typeface="Arial" panose="020B0604020202020204" pitchFamily="34"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DC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chemeClr val="tx1"/>
                          </a:solidFill>
                          <a:effectLst/>
                          <a:uLnTx/>
                          <a:uFillTx/>
                          <a:latin typeface="Georgia" panose="02040502050405020303" pitchFamily="18" charset="0"/>
                          <a:ea typeface="+mn-ea"/>
                          <a:cs typeface="+mn-cs"/>
                        </a:rPr>
                        <a:t>Leader/governor challenge and support in relation to adaptation.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schemeClr val="tx1"/>
                          </a:solidFill>
                          <a:effectLst/>
                          <a:uLnTx/>
                          <a:uFillTx/>
                          <a:latin typeface="Georgia" panose="02040502050405020303" pitchFamily="18" charset="0"/>
                          <a:ea typeface="+mn-ea"/>
                          <a:cs typeface="+mn-cs"/>
                        </a:rPr>
                        <a:t>Leaders’ and governors’ self-evaluation of religious education demonstrates forensic monitoring, searching analysis and self-challenge. This results in strategic action and well-targeted planning which leads to outstanding outcomes.</a:t>
                      </a:r>
                    </a:p>
                  </a:txBody>
                  <a:tcPr/>
                </a:tc>
                <a:extLst>
                  <a:ext uri="{0D108BD9-81ED-4DB2-BD59-A6C34878D82A}">
                    <a16:rowId xmlns:a16="http://schemas.microsoft.com/office/drawing/2014/main" val="3075401621"/>
                  </a:ext>
                </a:extLst>
              </a:tr>
            </a:tbl>
          </a:graphicData>
        </a:graphic>
      </p:graphicFrame>
    </p:spTree>
    <p:extLst>
      <p:ext uri="{BB962C8B-B14F-4D97-AF65-F5344CB8AC3E}">
        <p14:creationId xmlns:p14="http://schemas.microsoft.com/office/powerpoint/2010/main" val="3698674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06D2F5-4584-4DF1-D58B-9CF488988A96}"/>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3BFB2DF-F23D-EFD5-C54B-2ABD964D57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Map&#10;&#10;Description automatically generated">
            <a:extLst>
              <a:ext uri="{FF2B5EF4-FFF2-40B4-BE49-F238E27FC236}">
                <a16:creationId xmlns:a16="http://schemas.microsoft.com/office/drawing/2014/main" id="{A6532A6A-AD03-2D06-8F1A-6083F78B3F59}"/>
              </a:ext>
            </a:extLst>
          </p:cNvPr>
          <p:cNvPicPr>
            <a:picLocks noChangeAspect="1"/>
          </p:cNvPicPr>
          <p:nvPr/>
        </p:nvPicPr>
        <p:blipFill rotWithShape="1">
          <a:blip r:embed="rId2">
            <a:extLst>
              <a:ext uri="{28A0092B-C50C-407E-A947-70E740481C1C}">
                <a14:useLocalDpi xmlns:a14="http://schemas.microsoft.com/office/drawing/2010/main" val="0"/>
              </a:ext>
            </a:extLst>
          </a:blip>
          <a:srcRect t="3788" r="9089" b="6309"/>
          <a:stretch/>
        </p:blipFill>
        <p:spPr>
          <a:xfrm>
            <a:off x="3523488" y="10"/>
            <a:ext cx="8668512" cy="6857990"/>
          </a:xfrm>
          <a:prstGeom prst="rect">
            <a:avLst/>
          </a:prstGeom>
        </p:spPr>
      </p:pic>
      <p:sp>
        <p:nvSpPr>
          <p:cNvPr id="22" name="Rectangle 21">
            <a:extLst>
              <a:ext uri="{FF2B5EF4-FFF2-40B4-BE49-F238E27FC236}">
                <a16:creationId xmlns:a16="http://schemas.microsoft.com/office/drawing/2014/main" id="{F655CAE2-571E-C721-DA60-B0719F192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B8F9BD-831E-0793-AF51-B80EDCB198AE}"/>
              </a:ext>
            </a:extLst>
          </p:cNvPr>
          <p:cNvSpPr>
            <a:spLocks noGrp="1"/>
          </p:cNvSpPr>
          <p:nvPr>
            <p:ph type="title"/>
          </p:nvPr>
        </p:nvSpPr>
        <p:spPr>
          <a:xfrm>
            <a:off x="371094" y="1161288"/>
            <a:ext cx="3438144" cy="1124712"/>
          </a:xfrm>
        </p:spPr>
        <p:txBody>
          <a:bodyPr anchor="b">
            <a:normAutofit/>
          </a:bodyPr>
          <a:lstStyle/>
          <a:p>
            <a:r>
              <a:rPr lang="en-GB" sz="2800" b="1" dirty="0">
                <a:solidFill>
                  <a:srgbClr val="990000"/>
                </a:solidFill>
                <a:latin typeface="Georgia" panose="02040502050405020303" pitchFamily="18" charset="0"/>
              </a:rPr>
              <a:t>Focus Area 3</a:t>
            </a:r>
          </a:p>
        </p:txBody>
      </p:sp>
      <p:sp>
        <p:nvSpPr>
          <p:cNvPr id="24" name="Rectangle 23">
            <a:extLst>
              <a:ext uri="{FF2B5EF4-FFF2-40B4-BE49-F238E27FC236}">
                <a16:creationId xmlns:a16="http://schemas.microsoft.com/office/drawing/2014/main" id="{D97CA12B-6A30-CC8C-3119-E0D21C5101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D13D8500-C184-9120-DF0C-CC956E998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5EEEE3B-A7EF-18F9-82DA-0D345F690E71}"/>
              </a:ext>
            </a:extLst>
          </p:cNvPr>
          <p:cNvSpPr>
            <a:spLocks noGrp="1"/>
          </p:cNvSpPr>
          <p:nvPr>
            <p:ph idx="1"/>
          </p:nvPr>
        </p:nvSpPr>
        <p:spPr>
          <a:xfrm>
            <a:off x="371094" y="2718054"/>
            <a:ext cx="3438906" cy="3207258"/>
          </a:xfrm>
        </p:spPr>
        <p:txBody>
          <a:bodyPr anchor="t">
            <a:normAutofit/>
          </a:bodyPr>
          <a:lstStyle/>
          <a:p>
            <a:pPr marL="0" indent="0">
              <a:buNone/>
            </a:pPr>
            <a:r>
              <a:rPr lang="en-GB" sz="1700" b="1" dirty="0">
                <a:latin typeface="Georgia" panose="02040502050405020303" pitchFamily="18" charset="0"/>
              </a:rPr>
              <a:t>Collective Worship</a:t>
            </a:r>
          </a:p>
        </p:txBody>
      </p:sp>
    </p:spTree>
    <p:extLst>
      <p:ext uri="{BB962C8B-B14F-4D97-AF65-F5344CB8AC3E}">
        <p14:creationId xmlns:p14="http://schemas.microsoft.com/office/powerpoint/2010/main" val="290504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1872</TotalTime>
  <Words>15890</Words>
  <Application>Microsoft Office PowerPoint</Application>
  <PresentationFormat>Widescreen</PresentationFormat>
  <Paragraphs>1587</Paragraphs>
  <Slides>75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75</vt:i4>
      </vt:variant>
    </vt:vector>
  </HeadingPairs>
  <TitlesOfParts>
    <vt:vector size="81" baseType="lpstr">
      <vt:lpstr>Arial</vt:lpstr>
      <vt:lpstr>Calibri</vt:lpstr>
      <vt:lpstr>Calibri Light</vt:lpstr>
      <vt:lpstr>Georgia</vt:lpstr>
      <vt:lpstr>Rockwell Nova</vt:lpstr>
      <vt:lpstr>Office Theme</vt:lpstr>
      <vt:lpstr>School Improvement &amp; Development Plans 2020-2025</vt:lpstr>
      <vt:lpstr>Key priority areas for SIDP 2024-2025</vt:lpstr>
      <vt:lpstr>Focus Area 1</vt:lpstr>
      <vt:lpstr>PowerPoint Presentation</vt:lpstr>
      <vt:lpstr>PowerPoint Presentation</vt:lpstr>
      <vt:lpstr>Focus Area 2</vt:lpstr>
      <vt:lpstr>PowerPoint Presentation</vt:lpstr>
      <vt:lpstr>PowerPoint Presentation</vt:lpstr>
      <vt:lpstr>Focus Area 3</vt:lpstr>
      <vt:lpstr>PowerPoint Presentation</vt:lpstr>
      <vt:lpstr>PowerPoint Presentation</vt:lpstr>
      <vt:lpstr>PowerPoint Presentation</vt:lpstr>
      <vt:lpstr>PowerPoint Presentation</vt:lpstr>
      <vt:lpstr>School Improvement &amp; Development Plan 2022-2024</vt:lpstr>
      <vt:lpstr>PowerPoint Presentation</vt:lpstr>
      <vt:lpstr>Focus Area 1</vt:lpstr>
      <vt:lpstr>PowerPoint Presentation</vt:lpstr>
      <vt:lpstr>PowerPoint Presentation</vt:lpstr>
      <vt:lpstr>PowerPoint Presentation</vt:lpstr>
      <vt:lpstr>PowerPoint Presentation</vt:lpstr>
      <vt:lpstr>Focus Area 2</vt:lpstr>
      <vt:lpstr>PowerPoint Presentation</vt:lpstr>
      <vt:lpstr>PowerPoint Presentation</vt:lpstr>
      <vt:lpstr>Focus Area 3</vt:lpstr>
      <vt:lpstr>PowerPoint Presentation</vt:lpstr>
      <vt:lpstr>PowerPoint Presentation</vt:lpstr>
      <vt:lpstr>Focus Area 4</vt:lpstr>
      <vt:lpstr>PowerPoint Presentation</vt:lpstr>
      <vt:lpstr>PowerPoint Presentation</vt:lpstr>
      <vt:lpstr>PowerPoint Presentation</vt:lpstr>
      <vt:lpstr>PowerPoint Presentation</vt:lpstr>
      <vt:lpstr>Focus Area 5</vt:lpstr>
      <vt:lpstr>PowerPoint Presentation</vt:lpstr>
      <vt:lpstr>PowerPoint Presentation</vt:lpstr>
      <vt:lpstr>Focus Area 6</vt:lpstr>
      <vt:lpstr>PowerPoint Presentation</vt:lpstr>
      <vt:lpstr>PowerPoint Presentation</vt:lpstr>
      <vt:lpstr>PowerPoint Presentation</vt:lpstr>
      <vt:lpstr>PowerPoint Presentation</vt:lpstr>
      <vt:lpstr>PowerPoint Presentation</vt:lpstr>
      <vt:lpstr>School Improvement &amp; Development Plan 2021-2022</vt:lpstr>
      <vt:lpstr>Focus Area 1</vt:lpstr>
      <vt:lpstr>PowerPoint Presentation</vt:lpstr>
      <vt:lpstr>PowerPoint Presentation</vt:lpstr>
      <vt:lpstr>PowerPoint Presentation</vt:lpstr>
      <vt:lpstr>PowerPoint Presentation</vt:lpstr>
      <vt:lpstr>PowerPoint Presentation</vt:lpstr>
      <vt:lpstr>Focus Area 2</vt:lpstr>
      <vt:lpstr>PowerPoint Presentation</vt:lpstr>
      <vt:lpstr>PowerPoint Presentation</vt:lpstr>
      <vt:lpstr>PowerPoint Presentation</vt:lpstr>
      <vt:lpstr>PowerPoint Presentation</vt:lpstr>
      <vt:lpstr>Focus Area 3</vt:lpstr>
      <vt:lpstr>PowerPoint Presentation</vt:lpstr>
      <vt:lpstr>PowerPoint Presentation</vt:lpstr>
      <vt:lpstr>PowerPoint Presentation</vt:lpstr>
      <vt:lpstr>Focus Area 4</vt:lpstr>
      <vt:lpstr>PowerPoint Presentation</vt:lpstr>
      <vt:lpstr>PowerPoint Presentation</vt:lpstr>
      <vt:lpstr>PowerPoint Presentation</vt:lpstr>
      <vt:lpstr>School Improvement &amp; Development Plan 2020-2021</vt:lpstr>
      <vt:lpstr>Focus Area 1</vt:lpstr>
      <vt:lpstr>PowerPoint Presentation</vt:lpstr>
      <vt:lpstr>PowerPoint Presentation</vt:lpstr>
      <vt:lpstr>PowerPoint Presentation</vt:lpstr>
      <vt:lpstr>Focus Area 2</vt:lpstr>
      <vt:lpstr>PowerPoint Presentation</vt:lpstr>
      <vt:lpstr>PowerPoint Presentation</vt:lpstr>
      <vt:lpstr>PowerPoint Presentation</vt:lpstr>
      <vt:lpstr>Focus Area 3</vt:lpstr>
      <vt:lpstr>PowerPoint Presentation</vt:lpstr>
      <vt:lpstr>PowerPoint Presentation</vt:lpstr>
      <vt:lpstr>Focus Area 4</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Improvement &amp; Development Plan 2020-2021</dc:title>
  <dc:creator>M J</dc:creator>
  <cp:lastModifiedBy>Martin Johnson</cp:lastModifiedBy>
  <cp:revision>80</cp:revision>
  <dcterms:created xsi:type="dcterms:W3CDTF">2021-01-24T11:19:27Z</dcterms:created>
  <dcterms:modified xsi:type="dcterms:W3CDTF">2025-06-29T16:37:31Z</dcterms:modified>
</cp:coreProperties>
</file>