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</p:sldIdLst>
  <p:sldSz cx="12192000" cy="6858000"/>
  <p:notesSz cx="6808788" cy="99409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166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828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9452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9024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1795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13421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969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8647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9348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52158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12E611-83AC-485D-B9F5-44B45A545024}" type="datetimeFigureOut">
              <a:rPr lang="en-GB" smtClean="0"/>
              <a:t>03/03/2023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94A541-70A5-450B-8495-E7FF4A11E45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4855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cred-heart.bolton.sch.uk/newsletter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cred-heart.bolton.sch.uk/curriculum-map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cred-heart.bolton.sch.uk/curriculum-map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cred-heart.bolton.sch.uk/curriculum-map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sacred-heart.bolton.sch.uk/curriculum-map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84682F-389E-4F2D-AA63-1A7F6667224B}"/>
              </a:ext>
            </a:extLst>
          </p:cNvPr>
          <p:cNvSpPr txBox="1">
            <a:spLocks/>
          </p:cNvSpPr>
          <p:nvPr/>
        </p:nvSpPr>
        <p:spPr>
          <a:xfrm>
            <a:off x="-21000" y="0"/>
            <a:ext cx="12213000" cy="114839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145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400" b="1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UNITE</a:t>
            </a:r>
            <a: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  <a:t> </a:t>
            </a:r>
            <a:b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</a:br>
            <a:r>
              <a:rPr lang="en-GB" sz="2600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YEAR 4 SPRING 2023: Candlemas &amp; Lenten Terms</a:t>
            </a:r>
            <a:endParaRPr lang="en-GB" sz="2600" dirty="0">
              <a:latin typeface="Rockwell Nova" panose="020605030202050204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6E83-4F7A-1766-B24F-3411E565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7568"/>
            <a:ext cx="1630843" cy="931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174" y="117037"/>
            <a:ext cx="920420" cy="91432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7268565"/>
              </p:ext>
            </p:extLst>
          </p:nvPr>
        </p:nvGraphicFramePr>
        <p:xfrm>
          <a:off x="0" y="1206988"/>
          <a:ext cx="12192000" cy="41696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037576">
                  <a:extLst>
                    <a:ext uri="{9D8B030D-6E8A-4147-A177-3AD203B41FA5}">
                      <a16:colId xmlns:a16="http://schemas.microsoft.com/office/drawing/2014/main" val="2307072755"/>
                    </a:ext>
                  </a:extLst>
                </a:gridCol>
                <a:gridCol w="4154424">
                  <a:extLst>
                    <a:ext uri="{9D8B030D-6E8A-4147-A177-3AD203B41FA5}">
                      <a16:colId xmlns:a16="http://schemas.microsoft.com/office/drawing/2014/main" val="2701898411"/>
                    </a:ext>
                  </a:extLst>
                </a:gridCol>
              </a:tblGrid>
              <a:tr h="420644"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Staff members who work closely with your child: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32656"/>
                  </a:ext>
                </a:extLst>
              </a:tr>
              <a:tr h="1412753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Important dates for your diary this term: </a:t>
                      </a:r>
                    </a:p>
                    <a:p>
                      <a:r>
                        <a:rPr lang="en-GB" sz="1500" b="0" u="sng" dirty="0" smtClean="0">
                          <a:latin typeface="Garamond" panose="02020404030301010803" pitchFamily="18" charset="0"/>
                        </a:rPr>
                        <a:t>Unite Gathering: </a:t>
                      </a:r>
                      <a:r>
                        <a:rPr lang="en-GB" sz="1500" b="0" u="none" dirty="0" smtClean="0">
                          <a:latin typeface="Garamond" panose="02020404030301010803" pitchFamily="18" charset="0"/>
                        </a:rPr>
                        <a:t>Monday 30</a:t>
                      </a:r>
                      <a:r>
                        <a:rPr lang="en-GB" sz="1500" b="0" u="none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u="none" baseline="0" dirty="0" smtClean="0">
                          <a:latin typeface="Garamond" panose="02020404030301010803" pitchFamily="18" charset="0"/>
                        </a:rPr>
                        <a:t> January 2023</a:t>
                      </a:r>
                      <a:endParaRPr lang="en-GB" sz="1500" b="0" u="none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500" b="0" u="sng" dirty="0" smtClean="0">
                          <a:latin typeface="Garamond" panose="02020404030301010803" pitchFamily="18" charset="0"/>
                        </a:rPr>
                        <a:t>Music</a:t>
                      </a:r>
                      <a:r>
                        <a:rPr lang="en-GB" sz="1500" b="0" u="sng" baseline="0" dirty="0" smtClean="0">
                          <a:latin typeface="Garamond" panose="02020404030301010803" pitchFamily="18" charset="0"/>
                        </a:rPr>
                        <a:t> Recitals: 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Wednesday 15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February 2023 and 29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March 2023.</a:t>
                      </a:r>
                    </a:p>
                    <a:p>
                      <a:r>
                        <a:rPr lang="en-GB" sz="1500" b="0" u="sng" baseline="0" dirty="0" smtClean="0">
                          <a:latin typeface="Garamond" panose="02020404030301010803" pitchFamily="18" charset="0"/>
                        </a:rPr>
                        <a:t>Celebrate: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13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January, 27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January, 10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February, 3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rd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March and 17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March 2023. </a:t>
                      </a:r>
                    </a:p>
                    <a:p>
                      <a:r>
                        <a:rPr lang="en-GB" sz="1500" b="0" u="sng" baseline="0" dirty="0" smtClean="0">
                          <a:latin typeface="Garamond" panose="02020404030301010803" pitchFamily="18" charset="0"/>
                        </a:rPr>
                        <a:t>Achieve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opportunity to meet Pastoral lead / Inclusion &amp; SEND lead: 26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January, 28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February, 27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March, and 28</a:t>
                      </a:r>
                      <a:r>
                        <a:rPr lang="en-GB" sz="1500" b="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April 2023. </a:t>
                      </a:r>
                    </a:p>
                    <a:p>
                      <a:r>
                        <a:rPr lang="en-GB" sz="1500" u="sng" dirty="0" smtClean="0">
                          <a:latin typeface="Garamond" panose="02020404030301010803" pitchFamily="18" charset="0"/>
                        </a:rPr>
                        <a:t>Parent/Teacher/Child Evening</a:t>
                      </a:r>
                      <a:r>
                        <a:rPr lang="en-GB" sz="1500" u="sng" baseline="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(</a:t>
                      </a:r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Achievement, Wellbeing and Development Reviews): 8</a:t>
                      </a:r>
                      <a:r>
                        <a:rPr lang="en-GB" sz="1500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 March 2023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Key information for this class:</a:t>
                      </a:r>
                    </a:p>
                    <a:p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PE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days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Outdoor – Monday – both classes</a:t>
                      </a:r>
                    </a:p>
                    <a:p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Indoor – Wednesday 4W – Thursday 4C</a:t>
                      </a:r>
                    </a:p>
                    <a:p>
                      <a:endParaRPr lang="en-GB" sz="150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Reading books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 are changed on: Monday</a:t>
                      </a:r>
                      <a:r>
                        <a:rPr lang="en-GB" sz="1500" b="1" baseline="0" dirty="0" smtClean="0">
                          <a:solidFill>
                            <a:schemeClr val="tx1"/>
                          </a:solidFill>
                          <a:latin typeface="Garamond" panose="02020404030301010803" pitchFamily="18" charset="0"/>
                        </a:rPr>
                        <a:t>. </a:t>
                      </a:r>
                      <a:r>
                        <a:rPr lang="en-GB" sz="1500" b="1" baseline="0" dirty="0" smtClean="0">
                          <a:solidFill>
                            <a:srgbClr val="FF0000"/>
                          </a:solidFill>
                          <a:latin typeface="Garamond" panose="02020404030301010803" pitchFamily="18" charset="0"/>
                        </a:rPr>
                        <a:t> Please ensure you check and sign your child's reading record when you have read with them. Encourage children to write in their own diary.</a:t>
                      </a:r>
                      <a:endParaRPr lang="en-GB" sz="1500" b="1" dirty="0" smtClean="0">
                        <a:solidFill>
                          <a:srgbClr val="FF0000"/>
                        </a:solidFill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Spelling test day: Friday</a:t>
                      </a:r>
                    </a:p>
                    <a:p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Homework given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 on: Monday &amp; due in on: Friday</a:t>
                      </a:r>
                      <a:endParaRPr lang="en-GB" sz="150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500" dirty="0" smtClean="0">
                          <a:latin typeface="Garamond" panose="02020404030301010803" pitchFamily="18" charset="0"/>
                        </a:rPr>
                        <a:t>Useful websites:</a:t>
                      </a:r>
                    </a:p>
                    <a:p>
                      <a:r>
                        <a:rPr lang="en-GB" sz="1500" dirty="0" smtClean="0"/>
                        <a:t>My Maths, TT Rock stars Spelling Shed</a:t>
                      </a:r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  <a:p>
                      <a:endParaRPr lang="en-GB" sz="15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2779396"/>
                  </a:ext>
                </a:extLst>
              </a:tr>
              <a:tr h="1412753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How can we unite to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support learning this term</a:t>
                      </a: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?</a:t>
                      </a:r>
                    </a:p>
                    <a:p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Please try to ensure that your child accesses TT </a:t>
                      </a:r>
                      <a:r>
                        <a:rPr lang="en-GB" sz="1500" baseline="0" dirty="0" err="1" smtClean="0">
                          <a:latin typeface="Garamond" panose="02020404030301010803" pitchFamily="18" charset="0"/>
                        </a:rPr>
                        <a:t>Rockstars</a:t>
                      </a:r>
                      <a:r>
                        <a:rPr lang="en-GB" sz="1500" baseline="0" dirty="0" smtClean="0">
                          <a:latin typeface="Garamond" panose="02020404030301010803" pitchFamily="18" charset="0"/>
                        </a:rPr>
                        <a:t> regularly at home to build up pace and fluency in preparation for the times tables check in the Summer.</a:t>
                      </a:r>
                    </a:p>
                    <a:p>
                      <a:endParaRPr lang="en-GB" sz="1500" baseline="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500" b="1" baseline="0" dirty="0" smtClean="0">
                          <a:solidFill>
                            <a:srgbClr val="990000"/>
                          </a:solidFill>
                          <a:latin typeface="Garamond" panose="02020404030301010803" pitchFamily="18" charset="0"/>
                        </a:rPr>
                        <a:t>A weekly update, the Sacred Heart Standard, is uploaded to our website each Friday and a link is text to those registered with our text messaging service. Do not miss this important weekly newsletter. </a:t>
                      </a:r>
                      <a:r>
                        <a:rPr lang="en-GB" sz="1500" b="1" baseline="0" dirty="0" smtClean="0">
                          <a:solidFill>
                            <a:srgbClr val="990000"/>
                          </a:solidFill>
                          <a:latin typeface="Garamond" panose="02020404030301010803" pitchFamily="18" charset="0"/>
                          <a:hlinkClick r:id="rId4"/>
                        </a:rPr>
                        <a:t>https://www.sacred-heart.bolton.sch.uk/newsletters/</a:t>
                      </a:r>
                      <a:r>
                        <a:rPr lang="en-GB" sz="1500" b="1" baseline="0" dirty="0" smtClean="0">
                          <a:solidFill>
                            <a:srgbClr val="990000"/>
                          </a:solidFill>
                          <a:latin typeface="Garamond" panose="02020404030301010803" pitchFamily="18" charset="0"/>
                        </a:rPr>
                        <a:t>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 sz="1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480332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112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84682F-389E-4F2D-AA63-1A7F6667224B}"/>
              </a:ext>
            </a:extLst>
          </p:cNvPr>
          <p:cNvSpPr txBox="1">
            <a:spLocks/>
          </p:cNvSpPr>
          <p:nvPr/>
        </p:nvSpPr>
        <p:spPr>
          <a:xfrm>
            <a:off x="-21000" y="0"/>
            <a:ext cx="12213000" cy="114839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145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400" b="1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UNITE</a:t>
            </a:r>
            <a: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  <a:t> </a:t>
            </a:r>
            <a:b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</a:br>
            <a:r>
              <a:rPr lang="en-GB" sz="2600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YEAR 4 SPRING 2023: This term we are learning about…</a:t>
            </a:r>
            <a:endParaRPr lang="en-GB" sz="2600" dirty="0">
              <a:latin typeface="Rockwell Nova" panose="020605030202050204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6E83-4F7A-1766-B24F-3411E565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7568"/>
            <a:ext cx="1630843" cy="931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174" y="117037"/>
            <a:ext cx="920420" cy="91432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42785"/>
              </p:ext>
            </p:extLst>
          </p:nvPr>
        </p:nvGraphicFramePr>
        <p:xfrm>
          <a:off x="0" y="1206988"/>
          <a:ext cx="1219200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307072755"/>
                    </a:ext>
                  </a:extLst>
                </a:gridCol>
              </a:tblGrid>
              <a:tr h="420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Curriculum: Further information on our curriculum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intent and the curriculum in each subject is available on our school website: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baseline="0" dirty="0" smtClean="0">
                          <a:latin typeface="Garamond" panose="02020404030301010803" pitchFamily="18" charset="0"/>
                          <a:hlinkClick r:id="rId4"/>
                        </a:rPr>
                        <a:t>https://www.sacred-heart.bolton.sch.uk/curriculum-map/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endParaRPr lang="en-GB" sz="15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326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8496038"/>
              </p:ext>
            </p:extLst>
          </p:nvPr>
        </p:nvGraphicFramePr>
        <p:xfrm>
          <a:off x="0" y="1755628"/>
          <a:ext cx="12192000" cy="5044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83642">
                  <a:extLst>
                    <a:ext uri="{9D8B030D-6E8A-4147-A177-3AD203B41FA5}">
                      <a16:colId xmlns:a16="http://schemas.microsoft.com/office/drawing/2014/main" val="854997262"/>
                    </a:ext>
                  </a:extLst>
                </a:gridCol>
                <a:gridCol w="2797791">
                  <a:extLst>
                    <a:ext uri="{9D8B030D-6E8A-4147-A177-3AD203B41FA5}">
                      <a16:colId xmlns:a16="http://schemas.microsoft.com/office/drawing/2014/main" val="602506657"/>
                    </a:ext>
                  </a:extLst>
                </a:gridCol>
                <a:gridCol w="4162567">
                  <a:extLst>
                    <a:ext uri="{9D8B030D-6E8A-4147-A177-3AD203B41FA5}">
                      <a16:colId xmlns:a16="http://schemas.microsoft.com/office/drawing/2014/main" val="42717154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80726361"/>
                    </a:ext>
                  </a:extLst>
                </a:gridCol>
              </a:tblGrid>
              <a:tr h="859556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RE: Community</a:t>
                      </a:r>
                    </a:p>
                    <a:p>
                      <a:r>
                        <a:rPr lang="en-GB" sz="1000" b="1" dirty="0" smtClean="0"/>
                        <a:t>UNIT 4: LOCAL CHURCH: COMMUNITY (Sp1 W1)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What makes ‘community’?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Community, commitment, responsibility, parish, laity, ministries, Extraordinary Ministers, service, funeral sites, pastoral area, deanery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/>
                        <a:t>UNIT 5: EUCHARIST: GIVING AND RECEIVING (Sp1 W5</a:t>
                      </a:r>
                      <a:r>
                        <a:rPr lang="en-GB" sz="1000" dirty="0" smtClean="0"/>
                        <a:t>)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What’s more important – giving or receiving?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Communion, community, giving, receiving, Liturgy of the Word, Penitential Act, Lamb of God, Concluding Rite, Sign of Peace, Introductory Rite, Eucharist, Communion Rite. 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/>
                        <a:t>UNIT 6: LENT/EAST ER: SELFDISCIPLINE (Sp2 W3)</a:t>
                      </a:r>
                    </a:p>
                    <a:p>
                      <a:r>
                        <a:rPr lang="en-GB" sz="1000" dirty="0" smtClean="0"/>
                        <a:t> </a:t>
                      </a:r>
                    </a:p>
                    <a:p>
                      <a:r>
                        <a:rPr lang="en-GB" sz="1000" dirty="0" smtClean="0"/>
                        <a:t>Is self-discipline important in life?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Self-discipline, effort, potential, penance, contrition, Lent, Easter, Resurrection, fasting, alms giving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English:</a:t>
                      </a:r>
                    </a:p>
                    <a:p>
                      <a:r>
                        <a:rPr lang="en-GB" sz="1000" b="1" dirty="0" smtClean="0"/>
                        <a:t>Spring 1</a:t>
                      </a:r>
                      <a:r>
                        <a:rPr lang="en-GB" sz="1000" b="1" baseline="0" dirty="0" smtClean="0"/>
                        <a:t> – Poetry, Instructions, Narrative</a:t>
                      </a:r>
                    </a:p>
                    <a:p>
                      <a:r>
                        <a:rPr lang="en-GB" sz="1000" b="1" baseline="0" dirty="0" smtClean="0"/>
                        <a:t>Spring 2 – Description, Speech</a:t>
                      </a:r>
                      <a:endParaRPr lang="en-GB" sz="1000" b="1" dirty="0" smtClean="0"/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Writing</a:t>
                      </a:r>
                      <a:r>
                        <a:rPr lang="en-GB" sz="1000" b="1" baseline="0" dirty="0" smtClean="0"/>
                        <a:t> Objectives </a:t>
                      </a:r>
                    </a:p>
                    <a:p>
                      <a:endParaRPr lang="en-GB" sz="100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Identify audience and purpose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organising paragraphs around a theme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 smtClean="0"/>
                        <a:t>using simple organisational devices [for example, headings and sub-headings]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 smtClean="0"/>
                        <a:t>Use different nouns to make writing exciting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 smtClean="0"/>
                        <a:t>The prefix sub super anti and auto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Dictation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Proof reading and editing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Use a range of sentences with different forms – statements, questions, exclamations, commands and speech.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Fronted adverbials and adverbs and prepositions for time, place and cause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 smtClean="0"/>
                        <a:t>Use of a comma to mark fronted adverbials 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GB" sz="1000" dirty="0" smtClean="0"/>
                        <a:t>heel/heal/he’ll, knot/not, mail/male, main/mane, meat/meet, Words with </a:t>
                      </a:r>
                      <a:r>
                        <a:rPr lang="en-GB" sz="1000" dirty="0" err="1" smtClean="0"/>
                        <a:t>th</a:t>
                      </a:r>
                      <a:r>
                        <a:rPr lang="en-GB" sz="1000" dirty="0" smtClean="0"/>
                        <a:t> </a:t>
                      </a:r>
                      <a:r>
                        <a:rPr lang="en-GB" sz="1000" dirty="0" err="1" smtClean="0"/>
                        <a:t>ei</a:t>
                      </a:r>
                      <a:r>
                        <a:rPr lang="en-GB" sz="1000" dirty="0" smtClean="0"/>
                        <a:t> sound spelt </a:t>
                      </a:r>
                      <a:r>
                        <a:rPr lang="en-GB" sz="1000" dirty="0" err="1" smtClean="0"/>
                        <a:t>ey</a:t>
                      </a:r>
                      <a:r>
                        <a:rPr lang="en-GB" sz="1000" dirty="0" smtClean="0"/>
                        <a:t>, </a:t>
                      </a:r>
                      <a:r>
                        <a:rPr lang="en-GB" sz="1000" dirty="0" err="1" smtClean="0"/>
                        <a:t>eigh</a:t>
                      </a:r>
                      <a:r>
                        <a:rPr lang="en-GB" sz="1000" dirty="0" smtClean="0"/>
                        <a:t> or </a:t>
                      </a:r>
                      <a:r>
                        <a:rPr lang="en-GB" sz="1000" dirty="0" err="1" smtClean="0"/>
                        <a:t>ei</a:t>
                      </a:r>
                      <a:r>
                        <a:rPr lang="en-GB" sz="1000" dirty="0" smtClean="0"/>
                        <a:t> The suffix –</a:t>
                      </a:r>
                      <a:r>
                        <a:rPr lang="en-GB" sz="1000" dirty="0" err="1" smtClean="0"/>
                        <a:t>ous</a:t>
                      </a:r>
                      <a:r>
                        <a:rPr lang="en-GB" sz="1000" dirty="0" smtClean="0"/>
                        <a:t>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Introduce the conjunctions while and unless yet, so The suffix -</a:t>
                      </a:r>
                      <a:r>
                        <a:rPr lang="en-GB" sz="1000" dirty="0" err="1" smtClean="0"/>
                        <a:t>sion</a:t>
                      </a:r>
                      <a:r>
                        <a:rPr lang="en-GB" sz="1000" dirty="0" smtClean="0"/>
                        <a:t> –</a:t>
                      </a:r>
                      <a:r>
                        <a:rPr lang="en-GB" sz="1000" dirty="0" err="1" smtClean="0"/>
                        <a:t>tion</a:t>
                      </a:r>
                      <a:r>
                        <a:rPr lang="en-GB" sz="1000" dirty="0" smtClean="0"/>
                        <a:t> –</a:t>
                      </a:r>
                      <a:r>
                        <a:rPr lang="en-GB" sz="1000" dirty="0" err="1" smtClean="0"/>
                        <a:t>cian</a:t>
                      </a:r>
                      <a:r>
                        <a:rPr lang="en-GB" sz="1000" dirty="0" smtClean="0"/>
                        <a:t> –</a:t>
                      </a:r>
                      <a:r>
                        <a:rPr lang="en-GB" sz="1000" dirty="0" err="1" smtClean="0"/>
                        <a:t>ssion</a:t>
                      </a:r>
                      <a:r>
                        <a:rPr lang="en-GB" sz="1000" dirty="0" smtClean="0"/>
                        <a:t> The suffixes –</a:t>
                      </a:r>
                      <a:r>
                        <a:rPr lang="en-GB" sz="1000" dirty="0" err="1" smtClean="0"/>
                        <a:t>ly</a:t>
                      </a:r>
                      <a:r>
                        <a:rPr lang="en-GB" sz="1000" dirty="0" smtClean="0"/>
                        <a:t> and -ally brake/break, fair/fare, grate/great, groan/grown, here/hear,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GB" sz="1000" dirty="0" smtClean="0"/>
                        <a:t>Handwriting (see handwriting policy)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>
                          <a:latin typeface="Garamond" panose="02020404030301010803" pitchFamily="18" charset="0"/>
                        </a:rPr>
                        <a:t>Books</a:t>
                      </a:r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 – Max and the Millions, Who is Looking at the Moon Tonight, The Queens Nose,  From a Railway Carriage 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Maths: Multiplication and Division</a:t>
                      </a:r>
                    </a:p>
                    <a:p>
                      <a:r>
                        <a:rPr lang="en-GB" sz="1000" b="1" dirty="0" smtClean="0"/>
                        <a:t>Number, Multiplication and Division continued (Week 1)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Measurement and Area: (Week 2)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Number: Fractions (Week 3-4)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/>
                        <a:t>Number: Fractions (weeks 1-3)</a:t>
                      </a:r>
                    </a:p>
                    <a:p>
                      <a:r>
                        <a:rPr lang="en-GB" sz="1000" dirty="0" smtClean="0"/>
                        <a:t> </a:t>
                      </a:r>
                    </a:p>
                    <a:p>
                      <a:r>
                        <a:rPr lang="en-GB" sz="1000" b="1" dirty="0" smtClean="0"/>
                        <a:t>Decimals (Weeks 3-5)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Multiplication Check practice daily*</a:t>
                      </a:r>
                    </a:p>
                    <a:p>
                      <a:endParaRPr lang="en-GB" sz="1000" b="1" dirty="0" smtClean="0"/>
                    </a:p>
                    <a:p>
                      <a:r>
                        <a:rPr lang="en-GB" sz="1000" b="1" dirty="0" smtClean="0"/>
                        <a:t> Assessment Week (2 lessons)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Science:</a:t>
                      </a:r>
                    </a:p>
                    <a:p>
                      <a:r>
                        <a:rPr lang="en-GB" sz="1000" b="1" dirty="0" smtClean="0"/>
                        <a:t>Living things and their habitats</a:t>
                      </a:r>
                    </a:p>
                    <a:p>
                      <a:endParaRPr lang="en-GB" sz="1000" b="1" dirty="0" smtClean="0"/>
                    </a:p>
                    <a:p>
                      <a:r>
                        <a:rPr lang="en-GB" sz="1000" b="1" dirty="0" smtClean="0"/>
                        <a:t>Working Scientifically Skills: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</a:t>
                      </a:r>
                      <a:r>
                        <a:rPr lang="en-GB" sz="1000" b="1" dirty="0" smtClean="0"/>
                        <a:t>Big question</a:t>
                      </a:r>
                      <a:r>
                        <a:rPr lang="en-GB" sz="1000" dirty="0" smtClean="0"/>
                        <a:t>: What would the impact on the planet be if all non-reusable plastic was banned?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</a:t>
                      </a:r>
                      <a:r>
                        <a:rPr lang="en-GB" sz="1000" b="1" dirty="0" smtClean="0"/>
                        <a:t>Key vocabulary: </a:t>
                      </a:r>
                      <a:r>
                        <a:rPr lang="en-GB" sz="1000" dirty="0" smtClean="0"/>
                        <a:t>classification, classification keys, environment, habitat, human impact, positive, negative, migrate, hibernate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</a:t>
                      </a:r>
                      <a:r>
                        <a:rPr lang="en-GB" sz="1000" b="1" dirty="0" smtClean="0"/>
                        <a:t>Visitor: </a:t>
                      </a:r>
                      <a:r>
                        <a:rPr lang="en-GB" sz="1000" dirty="0" smtClean="0"/>
                        <a:t>Richard </a:t>
                      </a:r>
                      <a:r>
                        <a:rPr lang="en-GB" sz="1000" dirty="0" err="1" smtClean="0"/>
                        <a:t>Garriot</a:t>
                      </a:r>
                      <a:r>
                        <a:rPr lang="en-GB" sz="1000" dirty="0" smtClean="0"/>
                        <a:t> Zoom with a link to ocean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/>
                        <a:t>Animals Including Humans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Working Scientifically Skills:</a:t>
                      </a:r>
                    </a:p>
                    <a:p>
                      <a:r>
                        <a:rPr lang="en-GB" sz="1000" dirty="0" smtClean="0"/>
                        <a:t> Identifying, classifying and grouping. </a:t>
                      </a:r>
                    </a:p>
                    <a:p>
                      <a:r>
                        <a:rPr lang="en-GB" sz="1000" dirty="0" smtClean="0"/>
                        <a:t>Setting up simple practical enquiries, comparative and fair tests. </a:t>
                      </a:r>
                    </a:p>
                    <a:p>
                      <a:r>
                        <a:rPr lang="en-GB" sz="1000" dirty="0" smtClean="0"/>
                        <a:t>Use results to draw simple conclusions, suggest improvements and raise further questions.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</a:t>
                      </a:r>
                      <a:r>
                        <a:rPr lang="en-GB" sz="1000" b="1" dirty="0" smtClean="0"/>
                        <a:t>Big question: </a:t>
                      </a:r>
                      <a:r>
                        <a:rPr lang="en-GB" sz="1000" dirty="0" smtClean="0"/>
                        <a:t>What would happen if we stopped looking after our bodies?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Key vocabulary: </a:t>
                      </a:r>
                      <a:r>
                        <a:rPr lang="en-GB" sz="1000" dirty="0" smtClean="0"/>
                        <a:t>digestive system, digestion, mouth, teeth, saliva, oesophagus, stomach, small intestine, nutrients, large intestine, rectum, anus, teeth, incisor, canine, molar, premolars, herbivore, carnivore, omnivore, producer, predator, prey, food chain </a:t>
                      </a:r>
                      <a:endParaRPr lang="en-GB" sz="10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0657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656803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84682F-389E-4F2D-AA63-1A7F6667224B}"/>
              </a:ext>
            </a:extLst>
          </p:cNvPr>
          <p:cNvSpPr txBox="1">
            <a:spLocks/>
          </p:cNvSpPr>
          <p:nvPr/>
        </p:nvSpPr>
        <p:spPr>
          <a:xfrm>
            <a:off x="-21000" y="0"/>
            <a:ext cx="12213000" cy="114839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145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400" b="1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UNITE</a:t>
            </a:r>
            <a: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  <a:t> </a:t>
            </a:r>
            <a:b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</a:br>
            <a:r>
              <a:rPr lang="en-GB" sz="2600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YEAR 4 SPRING 2023: This term we are learning about…</a:t>
            </a:r>
            <a:endParaRPr lang="en-GB" sz="2600" dirty="0">
              <a:latin typeface="Rockwell Nova" panose="020605030202050204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6E83-4F7A-1766-B24F-3411E565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7568"/>
            <a:ext cx="1630843" cy="931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174" y="117037"/>
            <a:ext cx="920420" cy="91432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42785"/>
              </p:ext>
            </p:extLst>
          </p:nvPr>
        </p:nvGraphicFramePr>
        <p:xfrm>
          <a:off x="0" y="1206988"/>
          <a:ext cx="1219200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307072755"/>
                    </a:ext>
                  </a:extLst>
                </a:gridCol>
              </a:tblGrid>
              <a:tr h="420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Curriculum: Further information on our curriculum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intent and the curriculum in each subject is available on our school website: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baseline="0" dirty="0" smtClean="0">
                          <a:latin typeface="Garamond" panose="02020404030301010803" pitchFamily="18" charset="0"/>
                          <a:hlinkClick r:id="rId4"/>
                        </a:rPr>
                        <a:t>https://www.sacred-heart.bolton.sch.uk/curriculum-map/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endParaRPr lang="en-GB" sz="15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326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389672"/>
              </p:ext>
            </p:extLst>
          </p:nvPr>
        </p:nvGraphicFramePr>
        <p:xfrm>
          <a:off x="0" y="1755628"/>
          <a:ext cx="12192000" cy="5059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85499726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0250665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717154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8072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065723"/>
                  </a:ext>
                </a:extLst>
              </a:tr>
              <a:tr h="864796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Computing:</a:t>
                      </a:r>
                    </a:p>
                    <a:p>
                      <a:r>
                        <a:rPr lang="en-GB" sz="1000" b="1" dirty="0" smtClean="0"/>
                        <a:t>PM – Unit 5 Using logo (3 Weeks) </a:t>
                      </a:r>
                    </a:p>
                    <a:p>
                      <a:r>
                        <a:rPr lang="en-GB" sz="1000" dirty="0" smtClean="0"/>
                        <a:t>To learn the structure of the language of 2Logo.</a:t>
                      </a:r>
                    </a:p>
                    <a:p>
                      <a:r>
                        <a:rPr lang="en-GB" sz="1000" dirty="0" smtClean="0"/>
                        <a:t> To input simple instructions in 2Logo. </a:t>
                      </a:r>
                    </a:p>
                    <a:p>
                      <a:r>
                        <a:rPr lang="en-GB" sz="1000" dirty="0" smtClean="0"/>
                        <a:t>To use 2Logo to create letter shapes. </a:t>
                      </a:r>
                    </a:p>
                    <a:p>
                      <a:r>
                        <a:rPr lang="en-GB" sz="1000" dirty="0" smtClean="0"/>
                        <a:t>To use the Repeat command in 2Logo to create shapes. To use and build procedures in 2Logo.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Nao robot unit (2 Weeks) </a:t>
                      </a:r>
                    </a:p>
                    <a:p>
                      <a:r>
                        <a:rPr lang="en-GB" sz="1000" dirty="0" smtClean="0"/>
                        <a:t>Motion and movement - Sit, stand and walk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Big question (1 Week) Could a robot ever be a convincing actor? 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/>
                        <a:t>Word (2 Weeks) </a:t>
                      </a:r>
                    </a:p>
                    <a:p>
                      <a:r>
                        <a:rPr lang="en-GB" sz="1000" dirty="0" smtClean="0"/>
                        <a:t>Using word </a:t>
                      </a:r>
                    </a:p>
                    <a:p>
                      <a:r>
                        <a:rPr lang="en-GB" sz="1000" dirty="0" smtClean="0"/>
                        <a:t>Typing </a:t>
                      </a:r>
                    </a:p>
                    <a:p>
                      <a:r>
                        <a:rPr lang="en-GB" sz="1000" dirty="0" smtClean="0"/>
                        <a:t> Bullet points </a:t>
                      </a:r>
                    </a:p>
                    <a:p>
                      <a:r>
                        <a:rPr lang="en-GB" sz="1000" dirty="0" smtClean="0"/>
                        <a:t> Tables </a:t>
                      </a:r>
                    </a:p>
                    <a:p>
                      <a:r>
                        <a:rPr lang="en-GB" sz="1000" dirty="0" smtClean="0"/>
                        <a:t> Image text wrapping </a:t>
                      </a:r>
                    </a:p>
                    <a:p>
                      <a:r>
                        <a:rPr lang="en-GB" sz="1000" dirty="0" smtClean="0"/>
                        <a:t> </a:t>
                      </a:r>
                    </a:p>
                    <a:p>
                      <a:r>
                        <a:rPr lang="en-GB" sz="1000" b="1" dirty="0" smtClean="0"/>
                        <a:t>Spell checker PowerPoint (2 Weeks) </a:t>
                      </a:r>
                    </a:p>
                    <a:p>
                      <a:r>
                        <a:rPr lang="en-GB" sz="1000" dirty="0" smtClean="0"/>
                        <a:t> Adding new slides </a:t>
                      </a:r>
                    </a:p>
                    <a:p>
                      <a:r>
                        <a:rPr lang="en-GB" sz="1000" dirty="0" smtClean="0"/>
                        <a:t>Slide design </a:t>
                      </a:r>
                    </a:p>
                    <a:p>
                      <a:r>
                        <a:rPr lang="en-GB" sz="1000" dirty="0" smtClean="0"/>
                        <a:t>Animations </a:t>
                      </a:r>
                    </a:p>
                    <a:p>
                      <a:r>
                        <a:rPr lang="en-GB" sz="1000" dirty="0" smtClean="0"/>
                        <a:t> Transitions </a:t>
                      </a:r>
                    </a:p>
                    <a:p>
                      <a:r>
                        <a:rPr lang="en-GB" sz="1000" dirty="0" smtClean="0"/>
                        <a:t> Adding images</a:t>
                      </a:r>
                    </a:p>
                    <a:p>
                      <a:endParaRPr lang="en-GB" sz="1000" b="1" dirty="0" smtClean="0"/>
                    </a:p>
                    <a:p>
                      <a:r>
                        <a:rPr lang="en-GB" sz="1000" b="1" dirty="0" smtClean="0"/>
                        <a:t>3D PRINTING: (2 Weeks) </a:t>
                      </a:r>
                    </a:p>
                    <a:p>
                      <a:r>
                        <a:rPr lang="en-GB" sz="1000" dirty="0" smtClean="0"/>
                        <a:t>Simple shapes - Create an Iron Giant </a:t>
                      </a:r>
                      <a:endParaRPr lang="en-GB" sz="10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Art &amp; Design: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Focus: Roman Mosaic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Artist:</a:t>
                      </a:r>
                      <a:r>
                        <a:rPr lang="en-GB" sz="1000" dirty="0" smtClean="0"/>
                        <a:t> Amanda </a:t>
                      </a:r>
                      <a:r>
                        <a:rPr lang="en-GB" sz="1000" dirty="0" err="1" smtClean="0"/>
                        <a:t>McCrann</a:t>
                      </a:r>
                      <a:r>
                        <a:rPr lang="en-GB" sz="1000" dirty="0" smtClean="0"/>
                        <a:t> / Roman Art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Key Skills: </a:t>
                      </a:r>
                      <a:r>
                        <a:rPr lang="en-GB" sz="1000" dirty="0" smtClean="0"/>
                        <a:t>Mosaic collage / portrait Media: Graphite, paper, glue, magazines Formal Elements: Shape, form, line, texture, colour pattern.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Big Questions: </a:t>
                      </a:r>
                      <a:r>
                        <a:rPr lang="en-GB" sz="1000" dirty="0" smtClean="0"/>
                        <a:t>Why is Roman Art still important today? Did Jesus appreciate Roman Art?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Artist in Residence</a:t>
                      </a:r>
                      <a:r>
                        <a:rPr lang="en-GB" sz="1000" dirty="0" smtClean="0"/>
                        <a:t>: Dave </a:t>
                      </a:r>
                      <a:r>
                        <a:rPr lang="en-GB" sz="1000" dirty="0" err="1" smtClean="0"/>
                        <a:t>Partington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5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Design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&amp; Technology:</a:t>
                      </a:r>
                    </a:p>
                    <a:p>
                      <a:r>
                        <a:rPr lang="en-GB" sz="1000" b="1" dirty="0" smtClean="0"/>
                        <a:t>Textiles – make a tote bag.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Research –</a:t>
                      </a:r>
                      <a:r>
                        <a:rPr lang="en-GB" sz="1000" dirty="0" smtClean="0"/>
                        <a:t> Research different bags and their purposes.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Skill Practice </a:t>
                      </a:r>
                      <a:r>
                        <a:rPr lang="en-GB" sz="1000" dirty="0" smtClean="0"/>
                        <a:t>– practice tie dying a piece of material and attaching two pieces of material together.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Design </a:t>
                      </a:r>
                      <a:r>
                        <a:rPr lang="en-GB" sz="1000" dirty="0" smtClean="0"/>
                        <a:t>– Designer a tote bag (use inspiration from fashion designer Coco Chanel).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Make </a:t>
                      </a:r>
                      <a:r>
                        <a:rPr lang="en-GB" sz="1000" dirty="0" smtClean="0"/>
                        <a:t>– Make a tote bag which is reusable.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</a:t>
                      </a:r>
                      <a:r>
                        <a:rPr lang="en-GB" sz="1000" b="1" dirty="0" smtClean="0"/>
                        <a:t>Evaluate </a:t>
                      </a:r>
                      <a:r>
                        <a:rPr lang="en-GB" sz="1000" dirty="0" smtClean="0"/>
                        <a:t>- How affective was this design?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Big Question: </a:t>
                      </a:r>
                      <a:r>
                        <a:rPr lang="en-GB" sz="1000" dirty="0" smtClean="0"/>
                        <a:t>How did God design you to be unique?</a:t>
                      </a:r>
                      <a:endParaRPr lang="en-GB" sz="10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Music: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Songs of Protest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Make up and perform an accompaniment to ‘Give Peace A Chance’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Topic Overview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Children listen to different examples of protest song.</a:t>
                      </a:r>
                      <a:r>
                        <a:rPr lang="en-GB" sz="100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They will then learn to: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• move between chords I, IV, V and VI in the C major scale on keyboard with both left and right hand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• play as an ensemble in time with others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When they can do this, they will learn to play common chord progressions on the keyboard and xylophone which involve just 1 or 2 chord changes. They will then use this skill to prepare a performance of ‘Give Peace A Chance’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Element focus:</a:t>
                      </a:r>
                      <a:r>
                        <a:rPr lang="en-GB" sz="1000" dirty="0" smtClean="0"/>
                        <a:t> Know that the number of semitones between the first and second note of the chord is the reason for the difference between major and minor chords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Listening focus:</a:t>
                      </a:r>
                      <a:r>
                        <a:rPr lang="en-GB" sz="1000" b="1" baseline="0" dirty="0" smtClean="0"/>
                        <a:t> </a:t>
                      </a:r>
                      <a:r>
                        <a:rPr lang="en-GB" sz="1000" dirty="0" smtClean="0"/>
                        <a:t>Music of Protest – how does the composer make the protest clear?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Big Question: </a:t>
                      </a:r>
                      <a:r>
                        <a:rPr lang="en-GB" sz="1000" dirty="0" smtClean="0"/>
                        <a:t>Can a song change the world?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5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8835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84682F-389E-4F2D-AA63-1A7F6667224B}"/>
              </a:ext>
            </a:extLst>
          </p:cNvPr>
          <p:cNvSpPr txBox="1">
            <a:spLocks/>
          </p:cNvSpPr>
          <p:nvPr/>
        </p:nvSpPr>
        <p:spPr>
          <a:xfrm>
            <a:off x="-21000" y="0"/>
            <a:ext cx="12213000" cy="114839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145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400" b="1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UNITE</a:t>
            </a:r>
            <a: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  <a:t> </a:t>
            </a:r>
            <a:b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</a:br>
            <a:r>
              <a:rPr lang="en-GB" sz="2600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YEAR 4 SPRING 2023: This term we are learning about…</a:t>
            </a:r>
            <a:endParaRPr lang="en-GB" sz="2600" dirty="0">
              <a:latin typeface="Rockwell Nova" panose="020605030202050204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6E83-4F7A-1766-B24F-3411E565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7568"/>
            <a:ext cx="1630843" cy="931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174" y="117037"/>
            <a:ext cx="920420" cy="91432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42785"/>
              </p:ext>
            </p:extLst>
          </p:nvPr>
        </p:nvGraphicFramePr>
        <p:xfrm>
          <a:off x="0" y="1206988"/>
          <a:ext cx="1219200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307072755"/>
                    </a:ext>
                  </a:extLst>
                </a:gridCol>
              </a:tblGrid>
              <a:tr h="420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Curriculum: Further information on our curriculum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intent and the curriculum in each subject is available on our school website: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baseline="0" dirty="0" smtClean="0">
                          <a:latin typeface="Garamond" panose="02020404030301010803" pitchFamily="18" charset="0"/>
                          <a:hlinkClick r:id="rId4"/>
                        </a:rPr>
                        <a:t>https://www.sacred-heart.bolton.sch.uk/curriculum-map/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endParaRPr lang="en-GB" sz="15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326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032404"/>
              </p:ext>
            </p:extLst>
          </p:nvPr>
        </p:nvGraphicFramePr>
        <p:xfrm>
          <a:off x="0" y="1755628"/>
          <a:ext cx="12192000" cy="490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854997262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60250665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4271715467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8072636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5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72065723"/>
                  </a:ext>
                </a:extLst>
              </a:tr>
              <a:tr h="864796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History:</a:t>
                      </a:r>
                    </a:p>
                    <a:p>
                      <a:r>
                        <a:rPr lang="en-GB" sz="1000" b="1" dirty="0" smtClean="0"/>
                        <a:t>Anglo Saxons – Are written records a reliable source of historical understanding?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Who were the Anglo-Saxons and why did they invade and settle in Britain?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How well did the Anglo-Saxons get on with each other?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What was life really like in Anglo-Saxon Britain?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What did the Anglo-Saxons leave behind?</a:t>
                      </a:r>
                      <a:endParaRPr lang="en-GB" sz="1000" b="1" dirty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Geography: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 smtClean="0"/>
                        <a:t>Earthquakes – Is it right to build vital resources on plate boundaries?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The structure of the Earth.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Features of a volcano.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Famous volcanoes and earthquakes.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Effects of volcanoes and earthquakes.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Preparing for an earthquake.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0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 smtClean="0"/>
                        <a:t>What it’s like living near a volcano. </a:t>
                      </a:r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French:</a:t>
                      </a:r>
                    </a:p>
                    <a:p>
                      <a:r>
                        <a:rPr lang="en-GB" sz="1000" b="1" dirty="0" smtClean="0">
                          <a:latin typeface="Garamond" panose="02020404030301010803" pitchFamily="18" charset="0"/>
                        </a:rPr>
                        <a:t>Topic:</a:t>
                      </a:r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r>
                        <a:rPr lang="en-GB" sz="1000" dirty="0" smtClean="0"/>
                        <a:t>Expressing opinions about likes and dislikes</a:t>
                      </a:r>
                    </a:p>
                    <a:p>
                      <a:endParaRPr lang="en-GB" sz="1000" b="1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dirty="0" smtClean="0">
                          <a:latin typeface="Garamond" panose="02020404030301010803" pitchFamily="18" charset="0"/>
                        </a:rPr>
                        <a:t>Functions:</a:t>
                      </a:r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 </a:t>
                      </a:r>
                    </a:p>
                    <a:p>
                      <a:r>
                        <a:rPr lang="en-GB" sz="1000" dirty="0" smtClean="0"/>
                        <a:t>Expressing likes and dislikes (about food and toys)</a:t>
                      </a:r>
                    </a:p>
                    <a:p>
                      <a:r>
                        <a:rPr lang="en-GB" sz="1000" dirty="0" smtClean="0"/>
                        <a:t> • Justification of opinions </a:t>
                      </a:r>
                    </a:p>
                    <a:p>
                      <a:r>
                        <a:rPr lang="en-GB" sz="1000" dirty="0" smtClean="0"/>
                        <a:t>• Numbers 21–39</a:t>
                      </a:r>
                    </a:p>
                    <a:p>
                      <a:r>
                        <a:rPr lang="en-GB" sz="1000" dirty="0" smtClean="0"/>
                        <a:t> • Simple prices</a:t>
                      </a:r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Grammar: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fr-FR" sz="1000" dirty="0" smtClean="0"/>
                        <a:t>C’est + adjective </a:t>
                      </a:r>
                    </a:p>
                    <a:p>
                      <a:r>
                        <a:rPr lang="fr-FR" sz="1000" dirty="0" smtClean="0"/>
                        <a:t>• avoir: </a:t>
                      </a:r>
                      <a:r>
                        <a:rPr lang="fr-FR" sz="1000" dirty="0" err="1" smtClean="0"/>
                        <a:t>negative</a:t>
                      </a:r>
                      <a:r>
                        <a:rPr lang="fr-FR" sz="1000" dirty="0" smtClean="0"/>
                        <a:t> je n’ai pas </a:t>
                      </a:r>
                    </a:p>
                    <a:p>
                      <a:r>
                        <a:rPr lang="fr-FR" sz="1000" dirty="0" smtClean="0"/>
                        <a:t>• de </a:t>
                      </a:r>
                      <a:r>
                        <a:rPr lang="fr-FR" sz="1000" dirty="0" err="1" smtClean="0"/>
                        <a:t>after</a:t>
                      </a:r>
                      <a:r>
                        <a:rPr lang="fr-FR" sz="1000" dirty="0" smtClean="0"/>
                        <a:t> </a:t>
                      </a:r>
                      <a:r>
                        <a:rPr lang="fr-FR" sz="1000" dirty="0" err="1" smtClean="0"/>
                        <a:t>negative</a:t>
                      </a:r>
                      <a:r>
                        <a:rPr lang="fr-FR" sz="1000" dirty="0" smtClean="0"/>
                        <a:t> </a:t>
                      </a:r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Core Language: </a:t>
                      </a:r>
                    </a:p>
                    <a:p>
                      <a:r>
                        <a:rPr lang="fr-FR" sz="1000" dirty="0" smtClean="0"/>
                        <a:t>• J’adore</a:t>
                      </a:r>
                    </a:p>
                    <a:p>
                      <a:r>
                        <a:rPr lang="fr-FR" sz="1000" dirty="0" smtClean="0"/>
                        <a:t> • Je déteste </a:t>
                      </a:r>
                    </a:p>
                    <a:p>
                      <a:r>
                        <a:rPr lang="fr-FR" sz="1000" dirty="0" smtClean="0"/>
                        <a:t>• ça • vingt-et-un, vingt-deux, vingt-trois, vingt-quatre, vingt-cinq, vingt-six, </a:t>
                      </a:r>
                      <a:r>
                        <a:rPr lang="fr-FR" sz="1000" dirty="0" err="1" smtClean="0"/>
                        <a:t>vingtsept</a:t>
                      </a:r>
                      <a:r>
                        <a:rPr lang="fr-FR" sz="1000" dirty="0" smtClean="0"/>
                        <a:t>, vingt-huit, vingt-neuf, trente, </a:t>
                      </a:r>
                      <a:r>
                        <a:rPr lang="fr-FR" sz="1000" dirty="0" err="1" smtClean="0"/>
                        <a:t>etc</a:t>
                      </a:r>
                      <a:endParaRPr lang="fr-FR" sz="1000" dirty="0" smtClean="0"/>
                    </a:p>
                    <a:p>
                      <a:r>
                        <a:rPr lang="fr-FR" sz="1000" dirty="0" smtClean="0"/>
                        <a:t> • C’est combien?</a:t>
                      </a:r>
                    </a:p>
                    <a:p>
                      <a:r>
                        <a:rPr lang="fr-FR" sz="1000" dirty="0" smtClean="0"/>
                        <a:t> • un euro</a:t>
                      </a:r>
                    </a:p>
                    <a:p>
                      <a:r>
                        <a:rPr lang="fr-FR" sz="1000" dirty="0" smtClean="0"/>
                        <a:t> • C’est super, magnifique, fantastique </a:t>
                      </a:r>
                    </a:p>
                    <a:p>
                      <a:r>
                        <a:rPr lang="fr-FR" sz="1000" dirty="0" smtClean="0"/>
                        <a:t>• Je n’a</a:t>
                      </a:r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Phonics: </a:t>
                      </a:r>
                    </a:p>
                    <a:p>
                      <a:r>
                        <a:rPr lang="en-GB" sz="1000" dirty="0" smtClean="0"/>
                        <a:t>• in</a:t>
                      </a:r>
                    </a:p>
                    <a:p>
                      <a:r>
                        <a:rPr lang="en-GB" sz="1000" dirty="0" smtClean="0"/>
                        <a:t> • Revision of nasal sounds </a:t>
                      </a:r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Physical Education:</a:t>
                      </a:r>
                    </a:p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Spring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1 </a:t>
                      </a:r>
                    </a:p>
                    <a:p>
                      <a:r>
                        <a:rPr lang="en-GB" sz="1000" b="1" baseline="0" dirty="0" smtClean="0">
                          <a:latin typeface="Garamond" panose="02020404030301010803" pitchFamily="18" charset="0"/>
                        </a:rPr>
                        <a:t>Teacher- </a:t>
                      </a:r>
                      <a:r>
                        <a:rPr lang="en-GB" sz="1000" b="1" dirty="0" smtClean="0"/>
                        <a:t>Send and Receive </a:t>
                      </a:r>
                    </a:p>
                    <a:p>
                      <a:endParaRPr lang="en-GB" sz="1000" b="1" dirty="0" smtClean="0"/>
                    </a:p>
                    <a:p>
                      <a:pPr marL="0" indent="0">
                        <a:buNone/>
                      </a:pPr>
                      <a:r>
                        <a:rPr lang="en-GB" sz="1000" b="1" dirty="0" smtClean="0"/>
                        <a:t>Coach – Rugby</a:t>
                      </a:r>
                      <a:r>
                        <a:rPr lang="en-GB" sz="1000" b="1" baseline="0" dirty="0" smtClean="0"/>
                        <a:t> Skills </a:t>
                      </a:r>
                    </a:p>
                    <a:p>
                      <a:pPr marL="0" indent="0">
                        <a:buNone/>
                      </a:pPr>
                      <a:endParaRPr lang="en-GB" sz="1000" dirty="0" smtClean="0"/>
                    </a:p>
                    <a:p>
                      <a:pPr marL="0" indent="0">
                        <a:buNone/>
                      </a:pPr>
                      <a:r>
                        <a:rPr lang="en-GB" sz="1200" b="1" dirty="0" smtClean="0"/>
                        <a:t>Spring 2 </a:t>
                      </a:r>
                    </a:p>
                    <a:p>
                      <a:pPr marL="0" indent="0">
                        <a:buNone/>
                      </a:pPr>
                      <a:r>
                        <a:rPr lang="en-GB" sz="1000" b="1" dirty="0" smtClean="0"/>
                        <a:t>Teacher - SAQ </a:t>
                      </a:r>
                    </a:p>
                    <a:p>
                      <a:pPr marL="228600" indent="-228600">
                        <a:buAutoNum type="arabicPeriod"/>
                      </a:pPr>
                      <a:endParaRPr lang="en-GB" sz="1000" dirty="0" smtClean="0"/>
                    </a:p>
                    <a:p>
                      <a:pPr marL="228600" indent="-228600">
                        <a:buAutoNum type="arabicPeriod"/>
                      </a:pPr>
                      <a:endParaRPr lang="en-GB" sz="1000" b="1" dirty="0" smtClean="0"/>
                    </a:p>
                    <a:p>
                      <a:pPr marL="0" indent="0">
                        <a:buNone/>
                      </a:pPr>
                      <a:r>
                        <a:rPr lang="en-GB" sz="1000" b="1" dirty="0" smtClean="0"/>
                        <a:t>Coaches</a:t>
                      </a:r>
                      <a:r>
                        <a:rPr lang="en-GB" sz="1000" b="1" baseline="0" dirty="0" smtClean="0"/>
                        <a:t> – Dance </a:t>
                      </a:r>
                    </a:p>
                    <a:p>
                      <a:pPr marL="0" indent="0">
                        <a:buNone/>
                      </a:pPr>
                      <a:endParaRPr lang="en-GB" sz="1000" dirty="0" smtClean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87196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584682F-389E-4F2D-AA63-1A7F6667224B}"/>
              </a:ext>
            </a:extLst>
          </p:cNvPr>
          <p:cNvSpPr txBox="1">
            <a:spLocks/>
          </p:cNvSpPr>
          <p:nvPr/>
        </p:nvSpPr>
        <p:spPr>
          <a:xfrm>
            <a:off x="-21000" y="0"/>
            <a:ext cx="12213000" cy="1148398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1450">
              <a:lnSpc>
                <a:spcPct val="100000"/>
              </a:lnSpc>
              <a:spcBef>
                <a:spcPts val="0"/>
              </a:spcBef>
              <a:defRPr/>
            </a:pPr>
            <a:r>
              <a:rPr lang="en-GB" sz="4400" b="1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UNITE</a:t>
            </a:r>
            <a: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  <a:t> </a:t>
            </a:r>
            <a:br>
              <a:rPr lang="en-GB" sz="2000" dirty="0" smtClean="0">
                <a:solidFill>
                  <a:prstClr val="black"/>
                </a:solidFill>
                <a:latin typeface="Cocon Offc" panose="020B0504020101020102" pitchFamily="34" charset="0"/>
                <a:ea typeface="+mn-ea"/>
                <a:cs typeface="+mn-cs"/>
              </a:rPr>
            </a:br>
            <a:r>
              <a:rPr lang="en-GB" sz="2600" dirty="0" smtClean="0">
                <a:solidFill>
                  <a:prstClr val="black"/>
                </a:solidFill>
                <a:latin typeface="Rockwell Nova" panose="02060503020205020403" pitchFamily="18" charset="0"/>
                <a:ea typeface="+mn-ea"/>
                <a:cs typeface="+mn-cs"/>
              </a:rPr>
              <a:t>YEAR 4 SPRING 2023: This term we are learning about…</a:t>
            </a:r>
            <a:endParaRPr lang="en-GB" sz="2600" dirty="0">
              <a:latin typeface="Rockwell Nova" panose="02060503020205020403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AAC6E83-4F7A-1766-B24F-3411E565F0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37568"/>
            <a:ext cx="1630843" cy="93185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4174" y="117037"/>
            <a:ext cx="920420" cy="91432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142785"/>
              </p:ext>
            </p:extLst>
          </p:nvPr>
        </p:nvGraphicFramePr>
        <p:xfrm>
          <a:off x="0" y="1206988"/>
          <a:ext cx="12192000" cy="548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2307072755"/>
                    </a:ext>
                  </a:extLst>
                </a:gridCol>
              </a:tblGrid>
              <a:tr h="42064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Curriculum: Further information on our curriculum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intent and the curriculum in each subject is available on our school website: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0" baseline="0" dirty="0" smtClean="0">
                          <a:latin typeface="Garamond" panose="02020404030301010803" pitchFamily="18" charset="0"/>
                          <a:hlinkClick r:id="rId4"/>
                        </a:rPr>
                        <a:t>https://www.sacred-heart.bolton.sch.uk/curriculum-map/</a:t>
                      </a:r>
                      <a:r>
                        <a:rPr lang="en-GB" sz="1500" b="0" baseline="0" dirty="0" smtClean="0">
                          <a:latin typeface="Garamond" panose="02020404030301010803" pitchFamily="18" charset="0"/>
                        </a:rPr>
                        <a:t> </a:t>
                      </a:r>
                      <a:endParaRPr lang="en-GB" sz="1500" b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32656"/>
                  </a:ext>
                </a:extLst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840128"/>
              </p:ext>
            </p:extLst>
          </p:nvPr>
        </p:nvGraphicFramePr>
        <p:xfrm>
          <a:off x="0" y="1755628"/>
          <a:ext cx="12192000" cy="32156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85499726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4271715467"/>
                    </a:ext>
                  </a:extLst>
                </a:gridCol>
              </a:tblGrid>
              <a:tr h="3157566">
                <a:tc>
                  <a:txBody>
                    <a:bodyPr/>
                    <a:lstStyle/>
                    <a:p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PSCE &amp;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RHE:</a:t>
                      </a:r>
                    </a:p>
                    <a:p>
                      <a:r>
                        <a:rPr lang="en-GB" sz="1000" b="1" dirty="0" smtClean="0"/>
                        <a:t>Unit 3: Emotional </a:t>
                      </a:r>
                      <a:r>
                        <a:rPr lang="en-GB" sz="1000" b="1" dirty="0" err="1" smtClean="0"/>
                        <a:t>WellBeing</a:t>
                      </a:r>
                      <a:r>
                        <a:rPr lang="en-GB" sz="1000" b="1" dirty="0" smtClean="0"/>
                        <a:t>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Session 1: What am I feeling? </a:t>
                      </a:r>
                    </a:p>
                    <a:p>
                      <a:r>
                        <a:rPr lang="en-GB" sz="1000" dirty="0" smtClean="0"/>
                        <a:t>Session 2: What am I looking at? Session </a:t>
                      </a:r>
                    </a:p>
                    <a:p>
                      <a:r>
                        <a:rPr lang="en-GB" sz="1000" dirty="0" smtClean="0"/>
                        <a:t>3: I am thankful!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Unit 4: Life Cycles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dirty="0" smtClean="0"/>
                        <a:t> Session 1: Life cycles</a:t>
                      </a:r>
                    </a:p>
                    <a:p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r>
                        <a:rPr lang="en-GB" sz="1000" dirty="0" smtClean="0"/>
                        <a:t>Lower Key Stage Two Module Two: Created to Love Others</a:t>
                      </a:r>
                    </a:p>
                    <a:p>
                      <a:r>
                        <a:rPr lang="en-GB" sz="1000" dirty="0" smtClean="0"/>
                        <a:t> </a:t>
                      </a:r>
                    </a:p>
                    <a:p>
                      <a:r>
                        <a:rPr lang="en-GB" sz="1000" b="1" dirty="0" smtClean="0"/>
                        <a:t>Unit 1: Religious Understanding (5x15min sessions) Story sessions </a:t>
                      </a:r>
                    </a:p>
                    <a:p>
                      <a:endParaRPr lang="en-GB" sz="1000" dirty="0" smtClean="0"/>
                    </a:p>
                    <a:p>
                      <a:r>
                        <a:rPr lang="en-GB" sz="1000" b="1" dirty="0" smtClean="0"/>
                        <a:t>Unit 2: Personal Relationships</a:t>
                      </a:r>
                    </a:p>
                    <a:p>
                      <a:r>
                        <a:rPr lang="en-GB" sz="1000" dirty="0" smtClean="0"/>
                        <a:t> </a:t>
                      </a:r>
                    </a:p>
                    <a:p>
                      <a:r>
                        <a:rPr lang="en-GB" sz="1000" dirty="0" smtClean="0"/>
                        <a:t>Session 1: Friends, Family and Others </a:t>
                      </a:r>
                    </a:p>
                    <a:p>
                      <a:r>
                        <a:rPr lang="en-GB" sz="1000" dirty="0" smtClean="0"/>
                        <a:t>Session 2: When things feel bad</a:t>
                      </a:r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  <a:p>
                      <a:endParaRPr lang="en-GB" sz="1000" b="1" baseline="0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Educational Visits &amp; Visitors: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Monday 6</a:t>
                      </a:r>
                      <a:r>
                        <a:rPr lang="en-GB" sz="1500" b="1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1" dirty="0" smtClean="0">
                          <a:latin typeface="Garamond" panose="02020404030301010803" pitchFamily="18" charset="0"/>
                        </a:rPr>
                        <a:t> Feb and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Wednesday 15</a:t>
                      </a:r>
                      <a:r>
                        <a:rPr lang="en-GB" sz="1500" b="1" baseline="30000" dirty="0" smtClean="0">
                          <a:latin typeface="Garamond" panose="02020404030301010803" pitchFamily="18" charset="0"/>
                        </a:rPr>
                        <a:t>th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February Computing trip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GB" sz="1500" b="1" baseline="0" dirty="0" smtClean="0">
                        <a:latin typeface="Garamond" panose="02020404030301010803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Late March – Walk around </a:t>
                      </a:r>
                      <a:r>
                        <a:rPr lang="en-GB" sz="1500" b="1" baseline="0" dirty="0" err="1" smtClean="0">
                          <a:latin typeface="Garamond" panose="02020404030301010803" pitchFamily="18" charset="0"/>
                        </a:rPr>
                        <a:t>Westhoughton</a:t>
                      </a:r>
                      <a:r>
                        <a:rPr lang="en-GB" sz="1500" b="1" baseline="0" dirty="0" smtClean="0">
                          <a:latin typeface="Garamond" panose="02020404030301010803" pitchFamily="18" charset="0"/>
                        </a:rPr>
                        <a:t> linked to Local History. Exact date TBC . </a:t>
                      </a:r>
                      <a:endParaRPr lang="en-GB" sz="1500" b="1" dirty="0" smtClean="0">
                        <a:latin typeface="Garamond" panose="02020404030301010803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880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63702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1792</Words>
  <Application>Microsoft Office PowerPoint</Application>
  <PresentationFormat>Widescreen</PresentationFormat>
  <Paragraphs>263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Cocon Offc</vt:lpstr>
      <vt:lpstr>Garamond</vt:lpstr>
      <vt:lpstr>Rockwell Nova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 J</dc:creator>
  <cp:lastModifiedBy>Samantha Johnson</cp:lastModifiedBy>
  <cp:revision>29</cp:revision>
  <cp:lastPrinted>2023-01-30T12:33:46Z</cp:lastPrinted>
  <dcterms:created xsi:type="dcterms:W3CDTF">2023-01-08T22:12:45Z</dcterms:created>
  <dcterms:modified xsi:type="dcterms:W3CDTF">2023-03-03T12:49:55Z</dcterms:modified>
</cp:coreProperties>
</file>